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36.xml" ContentType="application/vnd.openxmlformats-officedocument.presentationml.slide+xml"/>
  <Override PartName="/ppt/slideLayouts/slideLayout4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0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theme/theme6.xml" ContentType="application/vnd.openxmlformats-officedocument.them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1.xml" ContentType="application/vnd.openxmlformats-officedocument.presentationml.slideLayout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49.xml" ContentType="application/vnd.openxmlformats-officedocument.presentationml.slide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Masters/slideMaster6.xml" ContentType="application/vnd.openxmlformats-officedocument.presentationml.slideMaster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Layouts/slideLayout16.xml" ContentType="application/vnd.openxmlformats-officedocument.presentationml.slideLayout+xml"/>
  <Default Extension="jpeg" ContentType="image/jpeg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29.xml" ContentType="application/vnd.openxmlformats-officedocument.presentationml.slide+xml"/>
  <Override PartName="/ppt/slideLayouts/slideLayout39.xml" ContentType="application/vnd.openxmlformats-officedocument.presentationml.slideLayout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53.xml" ContentType="application/vnd.openxmlformats-officedocument.presentationml.slideLayout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Override PartName="/ppt/slides/slide32.xml" ContentType="application/vnd.openxmlformats-officedocument.presentationml.slide+xml"/>
  <Override PartName="/ppt/slideLayouts/slideLayout42.xml" ContentType="application/vnd.openxmlformats-officedocument.presentationml.slideLayout+xml"/>
  <Override PartName="/ppt/notesSlides/notesSlide3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</p:sldMasterIdLst>
  <p:notesMasterIdLst>
    <p:notesMasterId r:id="rId76"/>
  </p:notesMasterIdLst>
  <p:sldIdLst>
    <p:sldId id="256" r:id="rId7"/>
    <p:sldId id="353" r:id="rId8"/>
    <p:sldId id="414" r:id="rId9"/>
    <p:sldId id="415" r:id="rId10"/>
    <p:sldId id="289" r:id="rId11"/>
    <p:sldId id="292" r:id="rId12"/>
    <p:sldId id="355" r:id="rId13"/>
    <p:sldId id="356" r:id="rId14"/>
    <p:sldId id="293" r:id="rId15"/>
    <p:sldId id="357" r:id="rId16"/>
    <p:sldId id="417" r:id="rId17"/>
    <p:sldId id="416" r:id="rId18"/>
    <p:sldId id="359" r:id="rId19"/>
    <p:sldId id="360" r:id="rId20"/>
    <p:sldId id="361" r:id="rId21"/>
    <p:sldId id="362" r:id="rId22"/>
    <p:sldId id="418" r:id="rId23"/>
    <p:sldId id="363" r:id="rId24"/>
    <p:sldId id="364" r:id="rId25"/>
    <p:sldId id="295" r:id="rId26"/>
    <p:sldId id="366" r:id="rId27"/>
    <p:sldId id="367" r:id="rId28"/>
    <p:sldId id="297" r:id="rId29"/>
    <p:sldId id="301" r:id="rId30"/>
    <p:sldId id="368" r:id="rId31"/>
    <p:sldId id="317" r:id="rId32"/>
    <p:sldId id="370" r:id="rId33"/>
    <p:sldId id="318" r:id="rId34"/>
    <p:sldId id="372" r:id="rId35"/>
    <p:sldId id="373" r:id="rId36"/>
    <p:sldId id="374" r:id="rId37"/>
    <p:sldId id="319" r:id="rId38"/>
    <p:sldId id="376" r:id="rId39"/>
    <p:sldId id="377" r:id="rId40"/>
    <p:sldId id="379" r:id="rId41"/>
    <p:sldId id="378" r:id="rId42"/>
    <p:sldId id="326" r:id="rId43"/>
    <p:sldId id="382" r:id="rId44"/>
    <p:sldId id="405" r:id="rId45"/>
    <p:sldId id="419" r:id="rId46"/>
    <p:sldId id="407" r:id="rId47"/>
    <p:sldId id="406" r:id="rId48"/>
    <p:sldId id="408" r:id="rId49"/>
    <p:sldId id="409" r:id="rId50"/>
    <p:sldId id="327" r:id="rId51"/>
    <p:sldId id="410" r:id="rId52"/>
    <p:sldId id="328" r:id="rId53"/>
    <p:sldId id="345" r:id="rId54"/>
    <p:sldId id="383" r:id="rId55"/>
    <p:sldId id="385" r:id="rId56"/>
    <p:sldId id="386" r:id="rId57"/>
    <p:sldId id="387" r:id="rId58"/>
    <p:sldId id="388" r:id="rId59"/>
    <p:sldId id="391" r:id="rId60"/>
    <p:sldId id="392" r:id="rId61"/>
    <p:sldId id="393" r:id="rId62"/>
    <p:sldId id="394" r:id="rId63"/>
    <p:sldId id="395" r:id="rId64"/>
    <p:sldId id="396" r:id="rId65"/>
    <p:sldId id="397" r:id="rId66"/>
    <p:sldId id="398" r:id="rId67"/>
    <p:sldId id="399" r:id="rId68"/>
    <p:sldId id="400" r:id="rId69"/>
    <p:sldId id="401" r:id="rId70"/>
    <p:sldId id="402" r:id="rId71"/>
    <p:sldId id="403" r:id="rId72"/>
    <p:sldId id="404" r:id="rId73"/>
    <p:sldId id="310" r:id="rId74"/>
    <p:sldId id="312" r:id="rId7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FF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8" autoAdjust="0"/>
    <p:restoredTop sz="94660"/>
  </p:normalViewPr>
  <p:slideViewPr>
    <p:cSldViewPr>
      <p:cViewPr varScale="1">
        <p:scale>
          <a:sx n="99" d="100"/>
          <a:sy n="99" d="100"/>
        </p:scale>
        <p:origin x="-117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532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74" Type="http://schemas.openxmlformats.org/officeDocument/2006/relationships/slide" Target="slides/slide68.xml"/><Relationship Id="rId79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slide" Target="slides/slide67.xml"/><Relationship Id="rId78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presProps" Target="presProp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80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8957A-37C7-4894-92A3-1CB904EE5718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0FCDA-07B1-4F9D-B4B9-C0484A54AC00}" type="slidenum">
              <a:rPr lang="en-SG" smtClean="0"/>
              <a:pPr/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0FCDA-07B1-4F9D-B4B9-C0484A54AC00}" type="slidenum">
              <a:rPr lang="en-SG" smtClean="0"/>
              <a:pPr/>
              <a:t>4</a:t>
            </a:fld>
            <a:endParaRPr lang="en-SG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13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14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18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20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21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22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23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24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26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37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38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39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40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41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42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43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44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AB797-2628-476A-9ECD-6773D97C2656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49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50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51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52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53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54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58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59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60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61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62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8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63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64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65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66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67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68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69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9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10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11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CEC75-45A9-457B-A138-3C04FEDAA0AC}" type="slidenum">
              <a:rPr lang="en-SG" smtClean="0">
                <a:solidFill>
                  <a:prstClr val="black"/>
                </a:solidFill>
              </a:rPr>
              <a:pPr/>
              <a:t>12</a:t>
            </a:fld>
            <a:endParaRPr lang="en-SG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1EA69-9F86-4967-8A8C-AE1944B5C973}" type="datetimeFigureOut">
              <a:rPr lang="en-SG" smtClean="0"/>
              <a:pPr/>
              <a:t>30/9/2011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0E86D-4942-4EDE-8A2F-0B54C1D520EA}" type="slidenum">
              <a:rPr lang="en-SG" smtClean="0"/>
              <a:pPr/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0066" name="Picture 2" descr="C:\myCourses\Common\ppt stuff\PlainRed.jpg"/>
          <p:cNvPicPr>
            <a:picLocks noChangeAspect="1" noChangeArrowheads="1"/>
          </p:cNvPicPr>
          <p:nvPr userDrawn="1"/>
        </p:nvPicPr>
        <p:blipFill>
          <a:blip r:embed="rId13" cstate="print"/>
          <a:srcRect t="20937" b="12813"/>
          <a:stretch>
            <a:fillRect/>
          </a:stretch>
        </p:blipFill>
        <p:spPr bwMode="auto">
          <a:xfrm rot="5400000">
            <a:off x="508500" y="-589644"/>
            <a:ext cx="3483000" cy="4644000"/>
          </a:xfrm>
          <a:prstGeom prst="rect">
            <a:avLst/>
          </a:prstGeom>
          <a:noFill/>
        </p:spPr>
      </p:pic>
      <p:pic>
        <p:nvPicPr>
          <p:cNvPr id="18" name="Picture 2" descr="C:\myCourses\Common\ppt stuff\PlainRed.jpg"/>
          <p:cNvPicPr>
            <a:picLocks noChangeAspect="1" noChangeArrowheads="1"/>
          </p:cNvPicPr>
          <p:nvPr userDrawn="1"/>
        </p:nvPicPr>
        <p:blipFill>
          <a:blip r:embed="rId13" cstate="print"/>
          <a:srcRect t="20937" b="12813"/>
          <a:stretch>
            <a:fillRect/>
          </a:stretch>
        </p:blipFill>
        <p:spPr bwMode="auto">
          <a:xfrm rot="5400000" flipV="1">
            <a:off x="5080500" y="-589644"/>
            <a:ext cx="3483000" cy="4644000"/>
          </a:xfrm>
          <a:prstGeom prst="rect">
            <a:avLst/>
          </a:prstGeom>
          <a:noFill/>
        </p:spPr>
      </p:pic>
      <p:pic>
        <p:nvPicPr>
          <p:cNvPr id="19" name="Picture 2" descr="C:\myCourses\Common\ppt stuff\PlainRed.jpg"/>
          <p:cNvPicPr>
            <a:picLocks noChangeAspect="1" noChangeArrowheads="1"/>
          </p:cNvPicPr>
          <p:nvPr userDrawn="1"/>
        </p:nvPicPr>
        <p:blipFill>
          <a:blip r:embed="rId13" cstate="print"/>
          <a:srcRect t="20937" b="12813"/>
          <a:stretch>
            <a:fillRect/>
          </a:stretch>
        </p:blipFill>
        <p:spPr bwMode="auto">
          <a:xfrm rot="5400000" flipH="1" flipV="1">
            <a:off x="5080500" y="2848500"/>
            <a:ext cx="3483000" cy="4644000"/>
          </a:xfrm>
          <a:prstGeom prst="rect">
            <a:avLst/>
          </a:prstGeom>
          <a:noFill/>
        </p:spPr>
      </p:pic>
      <p:pic>
        <p:nvPicPr>
          <p:cNvPr id="20" name="Picture 2" descr="C:\myCourses\Common\ppt stuff\PlainRed.jpg"/>
          <p:cNvPicPr>
            <a:picLocks noChangeAspect="1" noChangeArrowheads="1"/>
          </p:cNvPicPr>
          <p:nvPr userDrawn="1"/>
        </p:nvPicPr>
        <p:blipFill>
          <a:blip r:embed="rId13" cstate="print"/>
          <a:srcRect t="20937" b="12813"/>
          <a:stretch>
            <a:fillRect/>
          </a:stretch>
        </p:blipFill>
        <p:spPr bwMode="auto">
          <a:xfrm rot="5400000" flipH="1">
            <a:off x="508499" y="2848499"/>
            <a:ext cx="3483000" cy="4644000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018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>
            <a:grayscl/>
          </a:blip>
          <a:srcRect l="7087" t="11741" r="23680" b="31579"/>
          <a:stretch>
            <a:fillRect/>
          </a:stretch>
        </p:blipFill>
        <p:spPr bwMode="auto">
          <a:xfrm>
            <a:off x="0" y="0"/>
            <a:ext cx="4608000" cy="3456000"/>
          </a:xfrm>
          <a:prstGeom prst="rect">
            <a:avLst/>
          </a:prstGeom>
          <a:noFill/>
        </p:spPr>
      </p:pic>
      <p:pic>
        <p:nvPicPr>
          <p:cNvPr id="15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>
            <a:grayscl/>
          </a:blip>
          <a:srcRect l="7087" t="11741" r="23680" b="31579"/>
          <a:stretch>
            <a:fillRect/>
          </a:stretch>
        </p:blipFill>
        <p:spPr bwMode="auto">
          <a:xfrm flipH="1">
            <a:off x="4572000" y="0"/>
            <a:ext cx="4608000" cy="3456000"/>
          </a:xfrm>
          <a:prstGeom prst="rect">
            <a:avLst/>
          </a:prstGeom>
          <a:noFill/>
        </p:spPr>
      </p:pic>
      <p:pic>
        <p:nvPicPr>
          <p:cNvPr id="16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>
            <a:grayscl/>
          </a:blip>
          <a:srcRect l="7087" t="11741" r="23680" b="31579"/>
          <a:stretch>
            <a:fillRect/>
          </a:stretch>
        </p:blipFill>
        <p:spPr bwMode="auto">
          <a:xfrm flipV="1">
            <a:off x="0" y="3429000"/>
            <a:ext cx="4608000" cy="3456000"/>
          </a:xfrm>
          <a:prstGeom prst="rect">
            <a:avLst/>
          </a:prstGeom>
          <a:noFill/>
        </p:spPr>
      </p:pic>
      <p:pic>
        <p:nvPicPr>
          <p:cNvPr id="17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>
            <a:grayscl/>
          </a:blip>
          <a:srcRect l="7087" t="11741" r="23680" b="31579"/>
          <a:stretch>
            <a:fillRect/>
          </a:stretch>
        </p:blipFill>
        <p:spPr bwMode="auto">
          <a:xfrm flipH="1" flipV="1">
            <a:off x="4571997" y="3428999"/>
            <a:ext cx="4608000" cy="3456000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Pentagon 11"/>
          <p:cNvSpPr/>
          <p:nvPr/>
        </p:nvSpPr>
        <p:spPr>
          <a:xfrm rot="5400000">
            <a:off x="7866016" y="-873693"/>
            <a:ext cx="633773" cy="2101168"/>
          </a:xfrm>
          <a:prstGeom prst="homePlate">
            <a:avLst>
              <a:gd name="adj" fmla="val 11000"/>
            </a:avLst>
          </a:prstGeom>
          <a:solidFill>
            <a:srgbClr val="3A9DB8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PREVIOUS LECTURE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13" name="Pentagon 12"/>
          <p:cNvSpPr/>
          <p:nvPr/>
        </p:nvSpPr>
        <p:spPr>
          <a:xfrm rot="5400000">
            <a:off x="7866016" y="-871391"/>
            <a:ext cx="633773" cy="1892442"/>
          </a:xfrm>
          <a:prstGeom prst="homePlate">
            <a:avLst>
              <a:gd name="adj" fmla="val 11000"/>
            </a:avLst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n-SG" dirty="0">
              <a:solidFill>
                <a:prstClr val="blac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018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>
            <a:off x="0" y="0"/>
            <a:ext cx="4608000" cy="3456000"/>
          </a:xfrm>
          <a:prstGeom prst="rect">
            <a:avLst/>
          </a:prstGeom>
          <a:noFill/>
        </p:spPr>
      </p:pic>
      <p:pic>
        <p:nvPicPr>
          <p:cNvPr id="15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H="1">
            <a:off x="4572000" y="0"/>
            <a:ext cx="4608000" cy="3456000"/>
          </a:xfrm>
          <a:prstGeom prst="rect">
            <a:avLst/>
          </a:prstGeom>
          <a:noFill/>
        </p:spPr>
      </p:pic>
      <p:pic>
        <p:nvPicPr>
          <p:cNvPr id="16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V="1">
            <a:off x="0" y="3429000"/>
            <a:ext cx="4608000" cy="3456000"/>
          </a:xfrm>
          <a:prstGeom prst="rect">
            <a:avLst/>
          </a:prstGeom>
          <a:noFill/>
        </p:spPr>
      </p:pic>
      <p:pic>
        <p:nvPicPr>
          <p:cNvPr id="17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H="1" flipV="1">
            <a:off x="4571997" y="3428999"/>
            <a:ext cx="4608000" cy="3456000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018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>
            <a:off x="0" y="0"/>
            <a:ext cx="4608000" cy="3456000"/>
          </a:xfrm>
          <a:prstGeom prst="rect">
            <a:avLst/>
          </a:prstGeom>
          <a:noFill/>
        </p:spPr>
      </p:pic>
      <p:pic>
        <p:nvPicPr>
          <p:cNvPr id="15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H="1">
            <a:off x="4572000" y="0"/>
            <a:ext cx="4608000" cy="3456000"/>
          </a:xfrm>
          <a:prstGeom prst="rect">
            <a:avLst/>
          </a:prstGeom>
          <a:noFill/>
        </p:spPr>
      </p:pic>
      <p:pic>
        <p:nvPicPr>
          <p:cNvPr id="16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V="1">
            <a:off x="0" y="3429000"/>
            <a:ext cx="4608000" cy="3456000"/>
          </a:xfrm>
          <a:prstGeom prst="rect">
            <a:avLst/>
          </a:prstGeom>
          <a:noFill/>
        </p:spPr>
      </p:pic>
      <p:pic>
        <p:nvPicPr>
          <p:cNvPr id="17" name="Picture 2" descr="C:\myCourses\Common\ppt stuff\987818_43398774.jpg"/>
          <p:cNvPicPr>
            <a:picLocks noChangeAspect="1" noChangeArrowheads="1"/>
          </p:cNvPicPr>
          <p:nvPr userDrawn="1"/>
        </p:nvPicPr>
        <p:blipFill>
          <a:blip r:embed="rId13" cstate="print"/>
          <a:srcRect l="7087" t="11741" r="23680" b="31579"/>
          <a:stretch>
            <a:fillRect/>
          </a:stretch>
        </p:blipFill>
        <p:spPr bwMode="auto">
          <a:xfrm flipH="1" flipV="1">
            <a:off x="4571997" y="3428999"/>
            <a:ext cx="4608000" cy="3456000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30/9/2011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516994" name="Picture 2" descr="C:\myCourses\Common\ppt stuff\1_11_11_deskshot_by_slurpkins-d36zoiw.png"/>
          <p:cNvPicPr>
            <a:picLocks noChangeAspect="1" noChangeArrowheads="1"/>
          </p:cNvPicPr>
          <p:nvPr userDrawn="1"/>
        </p:nvPicPr>
        <p:blipFill>
          <a:blip r:embed="rId13" cstate="print"/>
          <a:srcRect l="13780" t="16504" r="33038" b="19679"/>
          <a:stretch>
            <a:fillRect/>
          </a:stretch>
        </p:blipFill>
        <p:spPr bwMode="auto">
          <a:xfrm>
            <a:off x="0" y="0"/>
            <a:ext cx="4572000" cy="3429000"/>
          </a:xfrm>
          <a:prstGeom prst="rect">
            <a:avLst/>
          </a:prstGeom>
          <a:noFill/>
        </p:spPr>
      </p:pic>
      <p:pic>
        <p:nvPicPr>
          <p:cNvPr id="12" name="Picture 2" descr="C:\myCourses\Common\ppt stuff\1_11_11_deskshot_by_slurpkins-d36zoiw.png"/>
          <p:cNvPicPr>
            <a:picLocks noChangeAspect="1" noChangeArrowheads="1"/>
          </p:cNvPicPr>
          <p:nvPr userDrawn="1"/>
        </p:nvPicPr>
        <p:blipFill>
          <a:blip r:embed="rId13" cstate="print"/>
          <a:srcRect l="13780" t="16504" r="33038" b="19679"/>
          <a:stretch>
            <a:fillRect/>
          </a:stretch>
        </p:blipFill>
        <p:spPr bwMode="auto">
          <a:xfrm flipV="1">
            <a:off x="0" y="3429000"/>
            <a:ext cx="4572000" cy="3429000"/>
          </a:xfrm>
          <a:prstGeom prst="rect">
            <a:avLst/>
          </a:prstGeom>
          <a:noFill/>
        </p:spPr>
      </p:pic>
      <p:pic>
        <p:nvPicPr>
          <p:cNvPr id="13" name="Picture 2" descr="C:\myCourses\Common\ppt stuff\1_11_11_deskshot_by_slurpkins-d36zoiw.png"/>
          <p:cNvPicPr>
            <a:picLocks noChangeAspect="1" noChangeArrowheads="1"/>
          </p:cNvPicPr>
          <p:nvPr userDrawn="1"/>
        </p:nvPicPr>
        <p:blipFill>
          <a:blip r:embed="rId13" cstate="print"/>
          <a:srcRect l="13780" t="16504" r="33038" b="19679"/>
          <a:stretch>
            <a:fillRect/>
          </a:stretch>
        </p:blipFill>
        <p:spPr bwMode="auto">
          <a:xfrm flipH="1">
            <a:off x="4572000" y="0"/>
            <a:ext cx="4572000" cy="3429000"/>
          </a:xfrm>
          <a:prstGeom prst="rect">
            <a:avLst/>
          </a:prstGeom>
          <a:noFill/>
        </p:spPr>
      </p:pic>
      <p:pic>
        <p:nvPicPr>
          <p:cNvPr id="14" name="Picture 2" descr="C:\myCourses\Common\ppt stuff\1_11_11_deskshot_by_slurpkins-d36zoiw.png"/>
          <p:cNvPicPr>
            <a:picLocks noChangeAspect="1" noChangeArrowheads="1"/>
          </p:cNvPicPr>
          <p:nvPr userDrawn="1"/>
        </p:nvPicPr>
        <p:blipFill>
          <a:blip r:embed="rId13" cstate="print"/>
          <a:srcRect l="13780" t="16504" r="33038" b="19679"/>
          <a:stretch>
            <a:fillRect/>
          </a:stretch>
        </p:blipFill>
        <p:spPr bwMode="auto">
          <a:xfrm flipH="1" flipV="1">
            <a:off x="4572000" y="3429000"/>
            <a:ext cx="4572000" cy="34290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5.v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19.v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0.v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1.v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.v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2.v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3.v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4.v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5.v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6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6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2460" y="784860"/>
            <a:ext cx="7772400" cy="1470025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CS2103 Software Engineering</a:t>
            </a:r>
            <a:endParaRPr lang="en-S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96517" y="1972481"/>
            <a:ext cx="2861352" cy="1004299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Lecture 7</a:t>
            </a:r>
            <a:endParaRPr lang="en-SG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11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9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2" name="Group 41"/>
          <p:cNvGrpSpPr/>
          <p:nvPr/>
        </p:nvGrpSpPr>
        <p:grpSpPr>
          <a:xfrm>
            <a:off x="6851026" y="4352697"/>
            <a:ext cx="1256654" cy="1316583"/>
            <a:chOff x="6180466" y="1015137"/>
            <a:chExt cx="1256654" cy="1316583"/>
          </a:xfrm>
        </p:grpSpPr>
        <p:sp>
          <p:nvSpPr>
            <p:cNvPr id="43" name="Rectangle 4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Group 46"/>
          <p:cNvGrpSpPr/>
          <p:nvPr/>
        </p:nvGrpSpPr>
        <p:grpSpPr>
          <a:xfrm>
            <a:off x="3498226" y="4352697"/>
            <a:ext cx="1256654" cy="1316583"/>
            <a:chOff x="6180466" y="1015137"/>
            <a:chExt cx="1256654" cy="1316583"/>
          </a:xfrm>
        </p:grpSpPr>
        <p:sp>
          <p:nvSpPr>
            <p:cNvPr id="48" name="Rectangle 4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4" name="Group 52"/>
          <p:cNvGrpSpPr/>
          <p:nvPr/>
        </p:nvGrpSpPr>
        <p:grpSpPr>
          <a:xfrm>
            <a:off x="5159386" y="5480457"/>
            <a:ext cx="1256654" cy="1316583"/>
            <a:chOff x="6180466" y="1015137"/>
            <a:chExt cx="1256654" cy="1316583"/>
          </a:xfrm>
        </p:grpSpPr>
        <p:sp>
          <p:nvSpPr>
            <p:cNvPr id="54" name="Rectangle 53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returnDate</a:t>
              </a:r>
              <a:endParaRPr lang="en-SG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black"/>
                </a:solidFill>
              </a:endParaRPr>
            </a:p>
          </p:txBody>
        </p:sp>
      </p:grpSp>
      <p:cxnSp>
        <p:nvCxnSpPr>
          <p:cNvPr id="58" name="Shape 57"/>
          <p:cNvCxnSpPr>
            <a:stCxn id="55" idx="1"/>
            <a:endCxn id="50" idx="2"/>
          </p:cNvCxnSpPr>
          <p:nvPr/>
        </p:nvCxnSpPr>
        <p:spPr>
          <a:xfrm rot="10800000">
            <a:off x="4126554" y="5669280"/>
            <a:ext cx="1032833" cy="388620"/>
          </a:xfrm>
          <a:prstGeom prst="bentConnector2">
            <a:avLst/>
          </a:prstGeom>
          <a:ln w="38100">
            <a:solidFill>
              <a:srgbClr val="FFFF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hape 58"/>
          <p:cNvCxnSpPr>
            <a:stCxn id="55" idx="3"/>
            <a:endCxn id="45" idx="2"/>
          </p:cNvCxnSpPr>
          <p:nvPr/>
        </p:nvCxnSpPr>
        <p:spPr>
          <a:xfrm flipV="1">
            <a:off x="6416040" y="5669280"/>
            <a:ext cx="1063313" cy="388620"/>
          </a:xfrm>
          <a:prstGeom prst="bentConnector2">
            <a:avLst/>
          </a:prstGeom>
          <a:ln w="38100">
            <a:solidFill>
              <a:srgbClr val="FFFF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5" name="Group 12"/>
          <p:cNvGrpSpPr/>
          <p:nvPr/>
        </p:nvGrpSpPr>
        <p:grpSpPr>
          <a:xfrm>
            <a:off x="323528" y="3429000"/>
            <a:ext cx="3024336" cy="1080120"/>
            <a:chOff x="930160" y="5509313"/>
            <a:chExt cx="7398728" cy="1144404"/>
          </a:xfrm>
        </p:grpSpPr>
        <p:sp>
          <p:nvSpPr>
            <p:cNvPr id="51" name="TextBox 5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Association classes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11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9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2" name="Group 41"/>
          <p:cNvGrpSpPr/>
          <p:nvPr/>
        </p:nvGrpSpPr>
        <p:grpSpPr>
          <a:xfrm>
            <a:off x="6851026" y="4352697"/>
            <a:ext cx="1256654" cy="1316583"/>
            <a:chOff x="6180466" y="1015137"/>
            <a:chExt cx="1256654" cy="1316583"/>
          </a:xfrm>
        </p:grpSpPr>
        <p:sp>
          <p:nvSpPr>
            <p:cNvPr id="43" name="Rectangle 4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Group 46"/>
          <p:cNvGrpSpPr/>
          <p:nvPr/>
        </p:nvGrpSpPr>
        <p:grpSpPr>
          <a:xfrm>
            <a:off x="3498226" y="4352697"/>
            <a:ext cx="1256654" cy="1316583"/>
            <a:chOff x="6180466" y="1015137"/>
            <a:chExt cx="1256654" cy="1316583"/>
          </a:xfrm>
        </p:grpSpPr>
        <p:sp>
          <p:nvSpPr>
            <p:cNvPr id="48" name="Rectangle 4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4" name="Group 52"/>
          <p:cNvGrpSpPr/>
          <p:nvPr/>
        </p:nvGrpSpPr>
        <p:grpSpPr>
          <a:xfrm>
            <a:off x="5159386" y="5480457"/>
            <a:ext cx="1256654" cy="1316583"/>
            <a:chOff x="6180466" y="1015137"/>
            <a:chExt cx="1256654" cy="1316583"/>
          </a:xfrm>
        </p:grpSpPr>
        <p:sp>
          <p:nvSpPr>
            <p:cNvPr id="54" name="Rectangle 53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returnDate</a:t>
              </a:r>
              <a:endParaRPr lang="en-SG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black"/>
                </a:solidFill>
              </a:endParaRPr>
            </a:p>
          </p:txBody>
        </p:sp>
      </p:grpSp>
      <p:cxnSp>
        <p:nvCxnSpPr>
          <p:cNvPr id="58" name="Shape 57"/>
          <p:cNvCxnSpPr>
            <a:stCxn id="55" idx="1"/>
            <a:endCxn id="50" idx="2"/>
          </p:cNvCxnSpPr>
          <p:nvPr/>
        </p:nvCxnSpPr>
        <p:spPr>
          <a:xfrm rot="10800000">
            <a:off x="4126554" y="5669280"/>
            <a:ext cx="1032833" cy="388620"/>
          </a:xfrm>
          <a:prstGeom prst="bentConnector2">
            <a:avLst/>
          </a:prstGeom>
          <a:ln w="3810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hape 58"/>
          <p:cNvCxnSpPr>
            <a:stCxn id="55" idx="3"/>
            <a:endCxn id="45" idx="2"/>
          </p:cNvCxnSpPr>
          <p:nvPr/>
        </p:nvCxnSpPr>
        <p:spPr>
          <a:xfrm flipV="1">
            <a:off x="6416040" y="5669280"/>
            <a:ext cx="1063313" cy="388620"/>
          </a:xfrm>
          <a:prstGeom prst="bentConnector2">
            <a:avLst/>
          </a:prstGeom>
          <a:ln w="3810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5" name="Group 12"/>
          <p:cNvGrpSpPr/>
          <p:nvPr/>
        </p:nvGrpSpPr>
        <p:grpSpPr>
          <a:xfrm>
            <a:off x="323528" y="3429000"/>
            <a:ext cx="3024336" cy="1080120"/>
            <a:chOff x="930160" y="5509313"/>
            <a:chExt cx="7398728" cy="1144404"/>
          </a:xfrm>
        </p:grpSpPr>
        <p:sp>
          <p:nvSpPr>
            <p:cNvPr id="51" name="TextBox 5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Association classes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11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9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2" name="Group 41"/>
          <p:cNvGrpSpPr/>
          <p:nvPr/>
        </p:nvGrpSpPr>
        <p:grpSpPr>
          <a:xfrm>
            <a:off x="6851026" y="4352697"/>
            <a:ext cx="1256654" cy="1316583"/>
            <a:chOff x="6180466" y="1015137"/>
            <a:chExt cx="1256654" cy="1316583"/>
          </a:xfrm>
        </p:grpSpPr>
        <p:sp>
          <p:nvSpPr>
            <p:cNvPr id="43" name="Rectangle 4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Group 46"/>
          <p:cNvGrpSpPr/>
          <p:nvPr/>
        </p:nvGrpSpPr>
        <p:grpSpPr>
          <a:xfrm>
            <a:off x="3498226" y="4352697"/>
            <a:ext cx="1256654" cy="1316583"/>
            <a:chOff x="6180466" y="1015137"/>
            <a:chExt cx="1256654" cy="1316583"/>
          </a:xfrm>
        </p:grpSpPr>
        <p:sp>
          <p:nvSpPr>
            <p:cNvPr id="48" name="Rectangle 4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grpSp>
        <p:nvGrpSpPr>
          <p:cNvPr id="14" name="Group 52"/>
          <p:cNvGrpSpPr/>
          <p:nvPr/>
        </p:nvGrpSpPr>
        <p:grpSpPr>
          <a:xfrm>
            <a:off x="5159386" y="5480457"/>
            <a:ext cx="1256654" cy="1316583"/>
            <a:chOff x="6180466" y="1015137"/>
            <a:chExt cx="1256654" cy="1316583"/>
          </a:xfrm>
        </p:grpSpPr>
        <p:sp>
          <p:nvSpPr>
            <p:cNvPr id="54" name="Rectangle 53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</a:rPr>
                <a:t>Loan</a:t>
              </a:r>
              <a:endParaRPr lang="en-SG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returnDate</a:t>
              </a:r>
              <a:endParaRPr lang="en-SG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black"/>
                </a:solidFill>
              </a:endParaRPr>
            </a:p>
          </p:txBody>
        </p:sp>
      </p:grpSp>
      <p:cxnSp>
        <p:nvCxnSpPr>
          <p:cNvPr id="58" name="Shape 57"/>
          <p:cNvCxnSpPr>
            <a:stCxn id="55" idx="1"/>
            <a:endCxn id="50" idx="2"/>
          </p:cNvCxnSpPr>
          <p:nvPr/>
        </p:nvCxnSpPr>
        <p:spPr>
          <a:xfrm rot="10800000">
            <a:off x="4126554" y="5669280"/>
            <a:ext cx="1032833" cy="388620"/>
          </a:xfrm>
          <a:prstGeom prst="bentConnector2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hape 58"/>
          <p:cNvCxnSpPr>
            <a:stCxn id="55" idx="3"/>
            <a:endCxn id="45" idx="2"/>
          </p:cNvCxnSpPr>
          <p:nvPr/>
        </p:nvCxnSpPr>
        <p:spPr>
          <a:xfrm flipV="1">
            <a:off x="6416040" y="5669280"/>
            <a:ext cx="1063313" cy="388620"/>
          </a:xfrm>
          <a:prstGeom prst="bentConnector2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5" name="Group 12"/>
          <p:cNvGrpSpPr/>
          <p:nvPr/>
        </p:nvGrpSpPr>
        <p:grpSpPr>
          <a:xfrm>
            <a:off x="323528" y="3429000"/>
            <a:ext cx="3024336" cy="1080120"/>
            <a:chOff x="930160" y="5509313"/>
            <a:chExt cx="7398728" cy="1144404"/>
          </a:xfrm>
        </p:grpSpPr>
        <p:sp>
          <p:nvSpPr>
            <p:cNvPr id="51" name="TextBox 5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Association classes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</p:grpSpPr>
        <p:sp>
          <p:nvSpPr>
            <p:cNvPr id="47" name="Rectangle 4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63" name="Straight Connector 62"/>
          <p:cNvCxnSpPr>
            <a:stCxn id="47" idx="0"/>
            <a:endCxn id="27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rgbClr val="FFFF00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</p:grpSpPr>
        <p:sp>
          <p:nvSpPr>
            <p:cNvPr id="47" name="Rectangle 4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63" name="Straight Connector 62"/>
          <p:cNvCxnSpPr>
            <a:stCxn id="47" idx="0"/>
            <a:endCxn id="27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Freeform 28"/>
          <p:cNvSpPr/>
          <p:nvPr/>
        </p:nvSpPr>
        <p:spPr>
          <a:xfrm>
            <a:off x="7364097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39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Composition</a:t>
              </a:r>
              <a:endParaRPr lang="en-SG" sz="2800" b="1" dirty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7" name="Rectangle 4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63" name="Straight Connector 62"/>
          <p:cNvCxnSpPr>
            <a:stCxn id="47" idx="0"/>
            <a:endCxn id="27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Freeform 28"/>
          <p:cNvSpPr/>
          <p:nvPr/>
        </p:nvSpPr>
        <p:spPr>
          <a:xfrm>
            <a:off x="7351408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7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Composition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39" name="Group 23"/>
          <p:cNvGrpSpPr/>
          <p:nvPr/>
        </p:nvGrpSpPr>
        <p:grpSpPr>
          <a:xfrm>
            <a:off x="5098426" y="359817"/>
            <a:ext cx="1256654" cy="1316583"/>
            <a:chOff x="6180466" y="1015137"/>
            <a:chExt cx="1256654" cy="1316583"/>
          </a:xfrm>
        </p:grpSpPr>
        <p:sp>
          <p:nvSpPr>
            <p:cNvPr id="44" name="Rectangle 43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Shelf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49" name="Elbow Connector 48"/>
          <p:cNvCxnSpPr>
            <a:stCxn id="45" idx="3"/>
            <a:endCxn id="25" idx="0"/>
          </p:cNvCxnSpPr>
          <p:nvPr/>
        </p:nvCxnSpPr>
        <p:spPr>
          <a:xfrm>
            <a:off x="6355080" y="937260"/>
            <a:ext cx="1154753" cy="1098957"/>
          </a:xfrm>
          <a:prstGeom prst="bentConnector2">
            <a:avLst/>
          </a:prstGeom>
          <a:ln w="38100">
            <a:solidFill>
              <a:srgbClr val="FFFF00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7" name="Rectangle 4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63" name="Straight Connector 62"/>
          <p:cNvCxnSpPr>
            <a:stCxn id="47" idx="0"/>
            <a:endCxn id="27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Freeform 28"/>
          <p:cNvSpPr/>
          <p:nvPr/>
        </p:nvSpPr>
        <p:spPr>
          <a:xfrm>
            <a:off x="7351408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7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Composition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8" name="Group 23"/>
          <p:cNvGrpSpPr/>
          <p:nvPr/>
        </p:nvGrpSpPr>
        <p:grpSpPr>
          <a:xfrm>
            <a:off x="5098426" y="359817"/>
            <a:ext cx="1256654" cy="1316583"/>
            <a:chOff x="6180466" y="1015137"/>
            <a:chExt cx="1256654" cy="1316583"/>
          </a:xfrm>
        </p:grpSpPr>
        <p:sp>
          <p:nvSpPr>
            <p:cNvPr id="44" name="Rectangle 43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Shelf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49" name="Elbow Connector 48"/>
          <p:cNvCxnSpPr>
            <a:stCxn id="39" idx="0"/>
            <a:endCxn id="25" idx="0"/>
          </p:cNvCxnSpPr>
          <p:nvPr/>
        </p:nvCxnSpPr>
        <p:spPr>
          <a:xfrm rot="16200000" flipH="1">
            <a:off x="6637252" y="1163635"/>
            <a:ext cx="1071017" cy="674146"/>
          </a:xfrm>
          <a:prstGeom prst="bentConnector3">
            <a:avLst>
              <a:gd name="adj1" fmla="val 362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 rot="5400000">
            <a:off x="6469927" y="731520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4" name="Group 12"/>
          <p:cNvGrpSpPr/>
          <p:nvPr/>
        </p:nvGrpSpPr>
        <p:grpSpPr>
          <a:xfrm>
            <a:off x="827584" y="4941168"/>
            <a:ext cx="4032448" cy="648072"/>
            <a:chOff x="930160" y="5509313"/>
            <a:chExt cx="7398728" cy="1144404"/>
          </a:xfrm>
        </p:grpSpPr>
        <p:sp>
          <p:nvSpPr>
            <p:cNvPr id="55" name="TextBox 54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Aggregation</a:t>
              </a:r>
              <a:endParaRPr lang="en-SG" sz="2800" b="1" dirty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57" name="Freeform 56"/>
          <p:cNvSpPr/>
          <p:nvPr/>
        </p:nvSpPr>
        <p:spPr>
          <a:xfrm rot="16200000">
            <a:off x="1135048" y="499374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3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Composition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4" name="Group 12"/>
          <p:cNvGrpSpPr/>
          <p:nvPr/>
        </p:nvGrpSpPr>
        <p:grpSpPr>
          <a:xfrm>
            <a:off x="827584" y="4941168"/>
            <a:ext cx="4032448" cy="648072"/>
            <a:chOff x="930160" y="5509313"/>
            <a:chExt cx="7398728" cy="1144404"/>
          </a:xfrm>
        </p:grpSpPr>
        <p:sp>
          <p:nvSpPr>
            <p:cNvPr id="55" name="TextBox 54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Aggregation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57" name="Freeform 56"/>
          <p:cNvSpPr/>
          <p:nvPr/>
        </p:nvSpPr>
        <p:spPr>
          <a:xfrm rot="16200000">
            <a:off x="1135048" y="499374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7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Composition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9" name="Group 12"/>
          <p:cNvGrpSpPr/>
          <p:nvPr/>
        </p:nvGrpSpPr>
        <p:grpSpPr>
          <a:xfrm>
            <a:off x="827584" y="4941168"/>
            <a:ext cx="4032448" cy="648072"/>
            <a:chOff x="930160" y="5509313"/>
            <a:chExt cx="7398728" cy="1144404"/>
          </a:xfrm>
        </p:grpSpPr>
        <p:sp>
          <p:nvSpPr>
            <p:cNvPr id="55" name="TextBox 54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Aggregation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57" name="Freeform 56"/>
          <p:cNvSpPr/>
          <p:nvPr/>
        </p:nvSpPr>
        <p:spPr>
          <a:xfrm rot="16200000">
            <a:off x="1135048" y="499374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inkTgt spid="_x0000_s245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inkTgt spid="_x0000_s245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267845" y="63795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3" name="Group 12"/>
          <p:cNvGrpSpPr/>
          <p:nvPr/>
        </p:nvGrpSpPr>
        <p:grpSpPr>
          <a:xfrm>
            <a:off x="827584" y="3861048"/>
            <a:ext cx="4032448" cy="648072"/>
            <a:chOff x="930160" y="5509313"/>
            <a:chExt cx="7398728" cy="1144404"/>
          </a:xfrm>
        </p:grpSpPr>
        <p:sp>
          <p:nvSpPr>
            <p:cNvPr id="41" name="TextBox 4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Composition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43" name="Freeform 42"/>
          <p:cNvSpPr/>
          <p:nvPr/>
        </p:nvSpPr>
        <p:spPr>
          <a:xfrm rot="16200000">
            <a:off x="1135048" y="3913624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4" name="Group 12"/>
          <p:cNvGrpSpPr/>
          <p:nvPr/>
        </p:nvGrpSpPr>
        <p:grpSpPr>
          <a:xfrm rot="21248444">
            <a:off x="-1094086" y="5289318"/>
            <a:ext cx="4032449" cy="648071"/>
            <a:chOff x="930160" y="5509314"/>
            <a:chExt cx="7398730" cy="1144403"/>
          </a:xfrm>
        </p:grpSpPr>
        <p:sp>
          <p:nvSpPr>
            <p:cNvPr id="55" name="TextBox 54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6" name="Content Placeholder 2"/>
            <p:cNvSpPr txBox="1">
              <a:spLocks/>
            </p:cNvSpPr>
            <p:nvPr/>
          </p:nvSpPr>
          <p:spPr>
            <a:xfrm>
              <a:off x="1045220" y="5509314"/>
              <a:ext cx="7283670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   </a:t>
              </a:r>
              <a:r>
                <a:rPr lang="en-US" sz="2800" b="1" dirty="0" smtClean="0">
                  <a:ln w="952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Aggregation</a:t>
              </a:r>
              <a:endParaRPr lang="en-SG" sz="2800" b="1" dirty="0">
                <a:ln w="952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1547664" y="951250"/>
            <a:ext cx="0" cy="4896544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547664" y="5877272"/>
            <a:ext cx="6336704" cy="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08304" y="6021288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EXPERTISE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9592" y="404664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SKILLS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2123728" y="1124744"/>
            <a:ext cx="5832648" cy="4176464"/>
          </a:xfrm>
          <a:prstGeom prst="line">
            <a:avLst/>
          </a:prstGeom>
          <a:ln w="571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27784" y="4941168"/>
            <a:ext cx="2051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Programmer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79912" y="407707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Software Engineer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20072" y="3140968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Team Lead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11960" y="1916832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Architect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00192" y="620688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CTO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43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43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43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331640" y="2535426"/>
            <a:ext cx="395536" cy="395536"/>
          </a:xfrm>
          <a:prstGeom prst="flowChartConnector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9" name="Straight Connector 38"/>
          <p:cNvCxnSpPr>
            <a:stCxn id="5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45" name="Straight Connector 44"/>
          <p:cNvCxnSpPr>
            <a:stCxn id="49" idx="3"/>
            <a:endCxn id="43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8" name="Rectangle 4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4" name="Pentagon 5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56" name="Rectangle 5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4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66" name="Rectangle 6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0" name="Straight Connector 69"/>
          <p:cNvCxnSpPr>
            <a:stCxn id="66" idx="0"/>
            <a:endCxn id="44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Freeform 70"/>
          <p:cNvSpPr/>
          <p:nvPr/>
        </p:nvSpPr>
        <p:spPr>
          <a:xfrm>
            <a:off x="7351408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72" name="Group 23"/>
          <p:cNvGrpSpPr/>
          <p:nvPr/>
        </p:nvGrpSpPr>
        <p:grpSpPr>
          <a:xfrm>
            <a:off x="5098426" y="3598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73" name="Rectangle 7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Shelf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6" name="Elbow Connector 75"/>
          <p:cNvCxnSpPr>
            <a:stCxn id="77" idx="0"/>
            <a:endCxn id="42" idx="0"/>
          </p:cNvCxnSpPr>
          <p:nvPr/>
        </p:nvCxnSpPr>
        <p:spPr>
          <a:xfrm rot="16200000" flipH="1">
            <a:off x="6637252" y="1163635"/>
            <a:ext cx="1071017" cy="674146"/>
          </a:xfrm>
          <a:prstGeom prst="bentConnector3">
            <a:avLst>
              <a:gd name="adj1" fmla="val 362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Freeform 76"/>
          <p:cNvSpPr/>
          <p:nvPr/>
        </p:nvSpPr>
        <p:spPr>
          <a:xfrm rot="5400000">
            <a:off x="6469927" y="731520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78" name="Rounded Rectangular Callout 77"/>
          <p:cNvSpPr/>
          <p:nvPr/>
        </p:nvSpPr>
        <p:spPr>
          <a:xfrm>
            <a:off x="2699792" y="4077072"/>
            <a:ext cx="2011680" cy="1066800"/>
          </a:xfrm>
          <a:prstGeom prst="wedgeRoundRectCallout">
            <a:avLst>
              <a:gd name="adj1" fmla="val -63950"/>
              <a:gd name="adj2" fmla="val 40639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Where to put </a:t>
            </a:r>
            <a:r>
              <a:rPr lang="en-US" b="1" dirty="0" smtClean="0">
                <a:solidFill>
                  <a:srgbClr val="C00000"/>
                </a:solidFill>
              </a:rPr>
              <a:t>total students</a:t>
            </a:r>
            <a:r>
              <a:rPr lang="en-US" b="1" dirty="0" smtClean="0">
                <a:solidFill>
                  <a:srgbClr val="0070C0"/>
                </a:solidFill>
              </a:rPr>
              <a:t>? </a:t>
            </a:r>
            <a:endParaRPr lang="en-SG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81 -0.35637 L -3.33333E-6 -3.39496E-6 " pathEditMode="relative" ptsTypes="AA">
                                      <p:cBhvr>
                                        <p:cTn id="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163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7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331640" y="2535426"/>
            <a:ext cx="395536" cy="395536"/>
          </a:xfrm>
          <a:prstGeom prst="flowChartConnector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9" name="Straight Connector 38"/>
          <p:cNvCxnSpPr>
            <a:stCxn id="5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45" name="Straight Connector 44"/>
          <p:cNvCxnSpPr>
            <a:stCxn id="49" idx="3"/>
            <a:endCxn id="43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4" name="Pentagon 5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56" name="Rectangle 5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6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66" name="Rectangle 6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0" name="Straight Connector 69"/>
          <p:cNvCxnSpPr>
            <a:stCxn id="66" idx="0"/>
            <a:endCxn id="44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Freeform 70"/>
          <p:cNvSpPr/>
          <p:nvPr/>
        </p:nvSpPr>
        <p:spPr>
          <a:xfrm>
            <a:off x="7351408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7" name="Group 23"/>
          <p:cNvGrpSpPr/>
          <p:nvPr/>
        </p:nvGrpSpPr>
        <p:grpSpPr>
          <a:xfrm>
            <a:off x="5098426" y="3598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73" name="Rectangle 7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Shelf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6" name="Elbow Connector 75"/>
          <p:cNvCxnSpPr>
            <a:stCxn id="77" idx="0"/>
            <a:endCxn id="42" idx="0"/>
          </p:cNvCxnSpPr>
          <p:nvPr/>
        </p:nvCxnSpPr>
        <p:spPr>
          <a:xfrm rot="16200000" flipH="1">
            <a:off x="6637252" y="1163635"/>
            <a:ext cx="1071017" cy="674146"/>
          </a:xfrm>
          <a:prstGeom prst="bentConnector3">
            <a:avLst>
              <a:gd name="adj1" fmla="val 362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Freeform 76"/>
          <p:cNvSpPr/>
          <p:nvPr/>
        </p:nvSpPr>
        <p:spPr>
          <a:xfrm rot="5400000">
            <a:off x="6469927" y="731520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78" name="Rounded Rectangular Callout 77"/>
          <p:cNvSpPr/>
          <p:nvPr/>
        </p:nvSpPr>
        <p:spPr>
          <a:xfrm>
            <a:off x="2699792" y="4077072"/>
            <a:ext cx="2376264" cy="1066800"/>
          </a:xfrm>
          <a:prstGeom prst="wedgeRoundRectCallout">
            <a:avLst>
              <a:gd name="adj1" fmla="val -63950"/>
              <a:gd name="adj2" fmla="val 40639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You mean I can say </a:t>
            </a:r>
            <a:r>
              <a:rPr lang="en-US" b="1" dirty="0" err="1" smtClean="0">
                <a:solidFill>
                  <a:srgbClr val="C00000"/>
                </a:solidFill>
              </a:rPr>
              <a:t>Student.getTotal</a:t>
            </a:r>
            <a:r>
              <a:rPr lang="en-US" b="1" dirty="0" smtClean="0">
                <a:solidFill>
                  <a:srgbClr val="C00000"/>
                </a:solidFill>
              </a:rPr>
              <a:t>() </a:t>
            </a:r>
            <a:r>
              <a:rPr lang="en-US" b="1" dirty="0" smtClean="0">
                <a:solidFill>
                  <a:srgbClr val="0070C0"/>
                </a:solidFill>
              </a:rPr>
              <a:t>? </a:t>
            </a:r>
            <a:endParaRPr lang="en-SG" b="1" dirty="0">
              <a:solidFill>
                <a:srgbClr val="0070C0"/>
              </a:solidFill>
            </a:endParaRPr>
          </a:p>
        </p:txBody>
      </p:sp>
      <p:grpSp>
        <p:nvGrpSpPr>
          <p:cNvPr id="34" name="Group 28"/>
          <p:cNvGrpSpPr/>
          <p:nvPr/>
        </p:nvGrpSpPr>
        <p:grpSpPr>
          <a:xfrm>
            <a:off x="2590800" y="2036217"/>
            <a:ext cx="2194560" cy="1316583"/>
            <a:chOff x="6180466" y="1015137"/>
            <a:chExt cx="1256654" cy="1316583"/>
          </a:xfrm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u="sng" dirty="0">
                  <a:solidFill>
                    <a:srgbClr val="C00000"/>
                  </a:solidFill>
                </a:rPr>
                <a:t>-</a:t>
              </a:r>
              <a:r>
                <a:rPr lang="en-US" b="1" u="sng" dirty="0" err="1">
                  <a:solidFill>
                    <a:srgbClr val="C00000"/>
                  </a:solidFill>
                </a:rPr>
                <a:t>totalStudents</a:t>
              </a:r>
              <a:endParaRPr lang="en-SG" b="1" u="sng" dirty="0">
                <a:solidFill>
                  <a:srgbClr val="C00000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u="sng" dirty="0">
                  <a:solidFill>
                    <a:srgbClr val="C00000"/>
                  </a:solidFill>
                </a:rPr>
                <a:t>+</a:t>
              </a:r>
              <a:r>
                <a:rPr lang="en-US" b="1" u="sng" dirty="0" err="1">
                  <a:solidFill>
                    <a:srgbClr val="C00000"/>
                  </a:solidFill>
                </a:rPr>
                <a:t>getTotal</a:t>
              </a:r>
              <a:r>
                <a:rPr lang="en-US" b="1" u="sng" dirty="0">
                  <a:solidFill>
                    <a:srgbClr val="C00000"/>
                  </a:solidFill>
                </a:rPr>
                <a:t>()</a:t>
              </a:r>
              <a:endParaRPr lang="en-SG" b="1" u="sng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40" name="Group 12"/>
          <p:cNvGrpSpPr/>
          <p:nvPr/>
        </p:nvGrpSpPr>
        <p:grpSpPr>
          <a:xfrm>
            <a:off x="3203848" y="332656"/>
            <a:ext cx="4752528" cy="1481193"/>
            <a:chOff x="930161" y="5509314"/>
            <a:chExt cx="7398726" cy="1144403"/>
          </a:xfrm>
        </p:grpSpPr>
        <p:sp>
          <p:nvSpPr>
            <p:cNvPr id="41" name="TextBox 40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6" name="Content Placeholder 2"/>
            <p:cNvSpPr txBox="1">
              <a:spLocks/>
            </p:cNvSpPr>
            <p:nvPr/>
          </p:nvSpPr>
          <p:spPr>
            <a:xfrm>
              <a:off x="1045219" y="5509314"/>
              <a:ext cx="7283668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Class-level members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4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5" name="Flowchart: Connector 34"/>
          <p:cNvSpPr/>
          <p:nvPr/>
        </p:nvSpPr>
        <p:spPr>
          <a:xfrm>
            <a:off x="1331640" y="2535426"/>
            <a:ext cx="395536" cy="395536"/>
          </a:xfrm>
          <a:prstGeom prst="flowChartConnector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9" name="Straight Connector 38"/>
          <p:cNvCxnSpPr>
            <a:stCxn id="5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45" name="Straight Connector 44"/>
          <p:cNvCxnSpPr>
            <a:stCxn id="49" idx="3"/>
            <a:endCxn id="43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4" name="Pentagon 5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4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56" name="Rectangle 5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>
                      <a:lumMod val="85000"/>
                    </a:prstClr>
                  </a:solidFill>
                </a:rPr>
                <a:t>Loan</a:t>
              </a:r>
              <a:endParaRPr lang="en-SG" b="1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chemeClr val="bg1">
                      <a:lumMod val="85000"/>
                    </a:schemeClr>
                  </a:solidFill>
                </a:rPr>
                <a:t>returnDate</a:t>
              </a:r>
              <a:endParaRPr lang="en-SG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>
                    <a:lumMod val="85000"/>
                  </a:prstClr>
                </a:solidFill>
              </a:endParaRPr>
            </a:p>
          </p:txBody>
        </p:sp>
      </p:grpSp>
      <p:grpSp>
        <p:nvGrpSpPr>
          <p:cNvPr id="5" name="Group 23"/>
          <p:cNvGrpSpPr/>
          <p:nvPr/>
        </p:nvGrpSpPr>
        <p:grpSpPr>
          <a:xfrm>
            <a:off x="6881506" y="476417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66" name="Rectangle 6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Chapter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0" name="Straight Connector 69"/>
          <p:cNvCxnSpPr>
            <a:stCxn id="66" idx="0"/>
            <a:endCxn id="44" idx="2"/>
          </p:cNvCxnSpPr>
          <p:nvPr/>
        </p:nvCxnSpPr>
        <p:spPr>
          <a:xfrm flipV="1">
            <a:off x="7509833" y="3352800"/>
            <a:ext cx="0" cy="1411377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Freeform 70"/>
          <p:cNvSpPr/>
          <p:nvPr/>
        </p:nvSpPr>
        <p:spPr>
          <a:xfrm>
            <a:off x="7351408" y="3377255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6" name="Group 23"/>
          <p:cNvGrpSpPr/>
          <p:nvPr/>
        </p:nvGrpSpPr>
        <p:grpSpPr>
          <a:xfrm>
            <a:off x="5098426" y="35981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73" name="Rectangle 72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Shelf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6" name="Elbow Connector 75"/>
          <p:cNvCxnSpPr>
            <a:stCxn id="77" idx="0"/>
            <a:endCxn id="42" idx="0"/>
          </p:cNvCxnSpPr>
          <p:nvPr/>
        </p:nvCxnSpPr>
        <p:spPr>
          <a:xfrm rot="16200000" flipH="1">
            <a:off x="6637252" y="1163635"/>
            <a:ext cx="1071017" cy="674146"/>
          </a:xfrm>
          <a:prstGeom prst="bentConnector3">
            <a:avLst>
              <a:gd name="adj1" fmla="val 362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Freeform 76"/>
          <p:cNvSpPr/>
          <p:nvPr/>
        </p:nvSpPr>
        <p:spPr>
          <a:xfrm rot="5400000">
            <a:off x="6469927" y="731520"/>
            <a:ext cx="274320" cy="457200"/>
          </a:xfrm>
          <a:custGeom>
            <a:avLst/>
            <a:gdLst>
              <a:gd name="connsiteX0" fmla="*/ 213360 w 411480"/>
              <a:gd name="connsiteY0" fmla="*/ 0 h 670560"/>
              <a:gd name="connsiteX1" fmla="*/ 0 w 411480"/>
              <a:gd name="connsiteY1" fmla="*/ 350520 h 670560"/>
              <a:gd name="connsiteX2" fmla="*/ 213360 w 411480"/>
              <a:gd name="connsiteY2" fmla="*/ 670560 h 670560"/>
              <a:gd name="connsiteX3" fmla="*/ 411480 w 411480"/>
              <a:gd name="connsiteY3" fmla="*/ 335280 h 670560"/>
              <a:gd name="connsiteX4" fmla="*/ 213360 w 411480"/>
              <a:gd name="connsiteY4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480" h="670560">
                <a:moveTo>
                  <a:pt x="213360" y="0"/>
                </a:moveTo>
                <a:lnTo>
                  <a:pt x="0" y="350520"/>
                </a:lnTo>
                <a:lnTo>
                  <a:pt x="213360" y="670560"/>
                </a:lnTo>
                <a:lnTo>
                  <a:pt x="411480" y="335280"/>
                </a:lnTo>
                <a:lnTo>
                  <a:pt x="213360" y="0"/>
                </a:lnTo>
                <a:close/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78" name="Rounded Rectangular Callout 77"/>
          <p:cNvSpPr/>
          <p:nvPr/>
        </p:nvSpPr>
        <p:spPr>
          <a:xfrm>
            <a:off x="2699792" y="4077072"/>
            <a:ext cx="2376264" cy="1066800"/>
          </a:xfrm>
          <a:prstGeom prst="wedgeRoundRectCallout">
            <a:avLst>
              <a:gd name="adj1" fmla="val -63950"/>
              <a:gd name="adj2" fmla="val 40639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OK.  Why not </a:t>
            </a:r>
            <a:r>
              <a:rPr lang="en-US" b="1" dirty="0" err="1" smtClean="0">
                <a:solidFill>
                  <a:schemeClr val="bg1">
                    <a:lumMod val="50000"/>
                  </a:schemeClr>
                </a:solidFill>
              </a:rPr>
              <a:t>Student.totalStudents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 ? </a:t>
            </a:r>
            <a:endParaRPr lang="en-SG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" name="Group 28"/>
          <p:cNvGrpSpPr/>
          <p:nvPr/>
        </p:nvGrpSpPr>
        <p:grpSpPr>
          <a:xfrm>
            <a:off x="2590800" y="2036217"/>
            <a:ext cx="2194560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u="sng" dirty="0">
                  <a:solidFill>
                    <a:srgbClr val="C00000"/>
                  </a:solidFill>
                </a:rPr>
                <a:t>-</a:t>
              </a:r>
              <a:r>
                <a:rPr lang="en-US" b="1" u="sng" dirty="0" err="1">
                  <a:solidFill>
                    <a:srgbClr val="C00000"/>
                  </a:solidFill>
                </a:rPr>
                <a:t>totalStudents</a:t>
              </a:r>
              <a:endParaRPr lang="en-SG" b="1" u="sng" dirty="0">
                <a:solidFill>
                  <a:srgbClr val="C00000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u="sng" dirty="0">
                  <a:solidFill>
                    <a:srgbClr val="C00000"/>
                  </a:solidFill>
                </a:rPr>
                <a:t>+</a:t>
              </a:r>
              <a:r>
                <a:rPr lang="en-US" b="1" u="sng" dirty="0" err="1">
                  <a:solidFill>
                    <a:srgbClr val="C00000"/>
                  </a:solidFill>
                </a:rPr>
                <a:t>getTotal</a:t>
              </a:r>
              <a:r>
                <a:rPr lang="en-US" b="1" u="sng" dirty="0">
                  <a:solidFill>
                    <a:srgbClr val="C00000"/>
                  </a:solidFill>
                </a:rPr>
                <a:t>()</a:t>
              </a:r>
              <a:endParaRPr lang="en-SG" b="1" u="sng" dirty="0">
                <a:solidFill>
                  <a:srgbClr val="C00000"/>
                </a:solidFill>
              </a:endParaRPr>
            </a:p>
          </p:txBody>
        </p:sp>
      </p:grpSp>
      <p:sp>
        <p:nvSpPr>
          <p:cNvPr id="34" name="Rounded Rectangular Callout 33"/>
          <p:cNvSpPr/>
          <p:nvPr/>
        </p:nvSpPr>
        <p:spPr>
          <a:xfrm>
            <a:off x="3275856" y="5445224"/>
            <a:ext cx="2736304" cy="1066800"/>
          </a:xfrm>
          <a:prstGeom prst="wedgeRoundRectCallout">
            <a:avLst>
              <a:gd name="adj1" fmla="val -81848"/>
              <a:gd name="adj2" fmla="val -39095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OK.  Can I  say </a:t>
            </a:r>
            <a:r>
              <a:rPr lang="en-US" b="1" dirty="0" err="1" smtClean="0">
                <a:solidFill>
                  <a:srgbClr val="C00000"/>
                </a:solidFill>
              </a:rPr>
              <a:t>Student.totalStudents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? </a:t>
            </a:r>
            <a:endParaRPr lang="en-SG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7931" y="527557"/>
            <a:ext cx="5722706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>Still doing detailed design, while getting more out of OO</a:t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endParaRPr lang="en-SG" sz="3200" b="1" dirty="0">
              <a:solidFill>
                <a:prstClr val="white">
                  <a:lumMod val="85000"/>
                </a:prstClr>
              </a:solidFill>
            </a:endParaRPr>
          </a:p>
        </p:txBody>
      </p:sp>
      <p:grpSp>
        <p:nvGrpSpPr>
          <p:cNvPr id="3" name="Group 30"/>
          <p:cNvGrpSpPr/>
          <p:nvPr/>
        </p:nvGrpSpPr>
        <p:grpSpPr>
          <a:xfrm>
            <a:off x="3931920" y="2178996"/>
            <a:ext cx="4589509" cy="4241259"/>
            <a:chOff x="3931920" y="2178996"/>
            <a:chExt cx="4589509" cy="4241259"/>
          </a:xfrm>
        </p:grpSpPr>
        <p:sp>
          <p:nvSpPr>
            <p:cNvPr id="6" name="Rounded Rectangle 5"/>
            <p:cNvSpPr/>
            <p:nvPr/>
          </p:nvSpPr>
          <p:spPr>
            <a:xfrm>
              <a:off x="3931920" y="2178996"/>
              <a:ext cx="4589509" cy="4241259"/>
            </a:xfrm>
            <a:prstGeom prst="roundRect">
              <a:avLst>
                <a:gd name="adj" fmla="val 6990"/>
              </a:avLst>
            </a:prstGeom>
            <a:noFill/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SG">
                <a:solidFill>
                  <a:prstClr val="white"/>
                </a:solidFill>
              </a:endParaRPr>
            </a:p>
          </p:txBody>
        </p:sp>
        <p:grpSp>
          <p:nvGrpSpPr>
            <p:cNvPr id="7" name="Group 12"/>
            <p:cNvGrpSpPr/>
            <p:nvPr/>
          </p:nvGrpSpPr>
          <p:grpSpPr>
            <a:xfrm>
              <a:off x="4085292" y="2352012"/>
              <a:ext cx="3412788" cy="855589"/>
              <a:chOff x="930161" y="5525308"/>
              <a:chExt cx="7434995" cy="1175265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Abstraction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0" name="Group 12"/>
            <p:cNvGrpSpPr/>
            <p:nvPr/>
          </p:nvGrpSpPr>
          <p:grpSpPr>
            <a:xfrm>
              <a:off x="4385877" y="3286840"/>
              <a:ext cx="3988340" cy="855589"/>
              <a:chOff x="930161" y="5525308"/>
              <a:chExt cx="7434995" cy="1175265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13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Encapsulation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1" name="Group 12"/>
            <p:cNvGrpSpPr/>
            <p:nvPr/>
          </p:nvGrpSpPr>
          <p:grpSpPr>
            <a:xfrm>
              <a:off x="4385877" y="4324132"/>
              <a:ext cx="3988340" cy="855589"/>
              <a:chOff x="930161" y="5525308"/>
              <a:chExt cx="7434995" cy="1175265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……………………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4" name="Group 12"/>
            <p:cNvGrpSpPr/>
            <p:nvPr/>
          </p:nvGrpSpPr>
          <p:grpSpPr>
            <a:xfrm>
              <a:off x="4385877" y="5369857"/>
              <a:ext cx="3988340" cy="855589"/>
              <a:chOff x="930161" y="5525308"/>
              <a:chExt cx="7434995" cy="1175265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…………………….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</p:grpSp>
      <p:grpSp>
        <p:nvGrpSpPr>
          <p:cNvPr id="31" name="Group 14"/>
          <p:cNvGrpSpPr/>
          <p:nvPr/>
        </p:nvGrpSpPr>
        <p:grpSpPr>
          <a:xfrm>
            <a:off x="295462" y="3843580"/>
            <a:ext cx="3443592" cy="1565329"/>
            <a:chOff x="295462" y="3843580"/>
            <a:chExt cx="3443592" cy="1565329"/>
          </a:xfrm>
        </p:grpSpPr>
        <p:sp>
          <p:nvSpPr>
            <p:cNvPr id="33" name="Rounded Rectangle 32"/>
            <p:cNvSpPr/>
            <p:nvPr/>
          </p:nvSpPr>
          <p:spPr>
            <a:xfrm>
              <a:off x="295462" y="3843580"/>
              <a:ext cx="3443592" cy="1565329"/>
            </a:xfrm>
            <a:prstGeom prst="round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grpSp>
          <p:nvGrpSpPr>
            <p:cNvPr id="34" name="Group 13"/>
            <p:cNvGrpSpPr/>
            <p:nvPr/>
          </p:nvGrpSpPr>
          <p:grpSpPr>
            <a:xfrm>
              <a:off x="557939" y="4215537"/>
              <a:ext cx="2727702" cy="883404"/>
              <a:chOff x="557939" y="4215537"/>
              <a:chExt cx="2727702" cy="883404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57939" y="4215538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557939" y="4448012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57939" y="4773476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324746" y="4215537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2324746" y="4448011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2324746" y="4773475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35" name="Straight Connector 34"/>
            <p:cNvCxnSpPr/>
            <p:nvPr/>
          </p:nvCxnSpPr>
          <p:spPr>
            <a:xfrm flipV="1">
              <a:off x="1518834" y="4618493"/>
              <a:ext cx="805912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96" y="-256376"/>
            <a:ext cx="2136194" cy="1021080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Example 1</a:t>
            </a:r>
            <a:endParaRPr lang="en-SG" sz="3200" dirty="0"/>
          </a:p>
        </p:txBody>
      </p:sp>
      <p:pic>
        <p:nvPicPr>
          <p:cNvPr id="2628610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456066" y="3438297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4" name="Rounded Rectangular Callout 13"/>
          <p:cNvSpPr/>
          <p:nvPr/>
        </p:nvSpPr>
        <p:spPr>
          <a:xfrm>
            <a:off x="1475656" y="548680"/>
            <a:ext cx="2011680" cy="1066800"/>
          </a:xfrm>
          <a:prstGeom prst="wedgeRoundRectCallout">
            <a:avLst>
              <a:gd name="adj1" fmla="val -50208"/>
              <a:gd name="adj2" fmla="val 82500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I want to calculate age of Students</a:t>
            </a:r>
            <a:endParaRPr lang="en-SG" b="1" dirty="0">
              <a:solidFill>
                <a:srgbClr val="0070C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275856" y="1916832"/>
            <a:ext cx="2332464" cy="2959969"/>
            <a:chOff x="3275856" y="1916832"/>
            <a:chExt cx="2332464" cy="2959969"/>
          </a:xfrm>
        </p:grpSpPr>
        <p:sp>
          <p:nvSpPr>
            <p:cNvPr id="8" name="Rectangle 7"/>
            <p:cNvSpPr/>
            <p:nvPr/>
          </p:nvSpPr>
          <p:spPr>
            <a:xfrm>
              <a:off x="4351666" y="2996337"/>
              <a:ext cx="1256654" cy="38694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prstClr val="white"/>
                  </a:solidFill>
                </a:rPr>
                <a:t>UGStudent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351666" y="4489857"/>
              <a:ext cx="1256654" cy="38694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prstClr val="white"/>
                  </a:solidFill>
                </a:rPr>
                <a:t>PGStudent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51666" y="3743097"/>
              <a:ext cx="1256654" cy="38694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prstClr val="white"/>
                  </a:solidFill>
                </a:rPr>
                <a:t>NGStudent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1" name="Rounded Rectangular Callout 10"/>
            <p:cNvSpPr/>
            <p:nvPr/>
          </p:nvSpPr>
          <p:spPr>
            <a:xfrm>
              <a:off x="3275856" y="1916832"/>
              <a:ext cx="2011680" cy="634752"/>
            </a:xfrm>
            <a:prstGeom prst="wedgeRoundRectCallout">
              <a:avLst>
                <a:gd name="adj1" fmla="val 59763"/>
                <a:gd name="adj2" fmla="val 35495"/>
                <a:gd name="adj3" fmla="val 16667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accent6">
                      <a:lumMod val="75000"/>
                    </a:schemeClr>
                  </a:solidFill>
                </a:rPr>
                <a:t>Here you go!</a:t>
              </a:r>
              <a:endParaRPr lang="en-SG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70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inkTgt spid="_x0000_s70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inkTgt spid="_x0000_s70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96" y="-256376"/>
            <a:ext cx="2136194" cy="1021080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Example 1</a:t>
            </a:r>
            <a:endParaRPr lang="en-SG" sz="3200" dirty="0"/>
          </a:p>
        </p:txBody>
      </p:sp>
      <p:pic>
        <p:nvPicPr>
          <p:cNvPr id="2628610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456066" y="3438297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4" name="Rounded Rectangular Callout 13"/>
          <p:cNvSpPr/>
          <p:nvPr/>
        </p:nvSpPr>
        <p:spPr>
          <a:xfrm>
            <a:off x="1475656" y="548680"/>
            <a:ext cx="2011680" cy="1066800"/>
          </a:xfrm>
          <a:prstGeom prst="wedgeRoundRectCallout">
            <a:avLst>
              <a:gd name="adj1" fmla="val -50208"/>
              <a:gd name="adj2" fmla="val 82500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Gaaah</a:t>
            </a:r>
            <a:r>
              <a:rPr lang="en-US" b="1" dirty="0" smtClean="0">
                <a:solidFill>
                  <a:srgbClr val="0070C0"/>
                </a:solidFill>
              </a:rPr>
              <a:t>….!</a:t>
            </a:r>
            <a:endParaRPr lang="en-SG" b="1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51666" y="299633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51666" y="448985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51666" y="374309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/>
        </p:nvCxnSpPr>
        <p:spPr>
          <a:xfrm flipH="1">
            <a:off x="2339752" y="1412776"/>
            <a:ext cx="792088" cy="20882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96" y="-256376"/>
            <a:ext cx="2136194" cy="1021080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Example 1</a:t>
            </a:r>
            <a:endParaRPr lang="en-SG" sz="3200" dirty="0"/>
          </a:p>
        </p:txBody>
      </p:sp>
      <p:pic>
        <p:nvPicPr>
          <p:cNvPr id="2628610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456066" y="3438297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51666" y="299633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51666" y="448985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51666" y="3743097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4" name="Rounded Rectangular Callout 13"/>
          <p:cNvSpPr/>
          <p:nvPr/>
        </p:nvSpPr>
        <p:spPr>
          <a:xfrm>
            <a:off x="1475656" y="1052736"/>
            <a:ext cx="936104" cy="562744"/>
          </a:xfrm>
          <a:prstGeom prst="wedgeRoundRectCallout">
            <a:avLst>
              <a:gd name="adj1" fmla="val -50208"/>
              <a:gd name="adj2" fmla="val 82500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Can?</a:t>
            </a:r>
            <a:endParaRPr lang="en-SG" b="1" dirty="0">
              <a:solidFill>
                <a:srgbClr val="0070C0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3275856" y="1916832"/>
            <a:ext cx="2011680" cy="634752"/>
          </a:xfrm>
          <a:prstGeom prst="wedgeRoundRectCallout">
            <a:avLst>
              <a:gd name="adj1" fmla="val 59763"/>
              <a:gd name="adj2" fmla="val 35495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Cannot!</a:t>
            </a:r>
            <a:endParaRPr lang="en-SG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Folded Corner 11"/>
          <p:cNvSpPr/>
          <p:nvPr/>
        </p:nvSpPr>
        <p:spPr>
          <a:xfrm>
            <a:off x="2699792" y="548680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123728" y="3068960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1550" y="-27384"/>
            <a:ext cx="2136194" cy="10210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Example 2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971530" y="3369014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4495150" y="3562486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406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06918" y="3717032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06918" y="3861048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11" name="Straight Connector 10"/>
          <p:cNvCxnSpPr>
            <a:stCxn id="12" idx="2"/>
          </p:cNvCxnSpPr>
          <p:nvPr/>
        </p:nvCxnSpPr>
        <p:spPr>
          <a:xfrm flipH="1">
            <a:off x="3739066" y="2390830"/>
            <a:ext cx="508898" cy="97818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lded Corner 11"/>
          <p:cNvSpPr/>
          <p:nvPr/>
        </p:nvSpPr>
        <p:spPr>
          <a:xfrm>
            <a:off x="2987824" y="1124744"/>
            <a:ext cx="2520280" cy="1266086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s.load</a:t>
            </a:r>
            <a:r>
              <a:rPr lang="en-US" dirty="0" smtClean="0">
                <a:solidFill>
                  <a:schemeClr val="tx1"/>
                </a:solidFill>
              </a:rPr>
              <a:t>();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52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52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8" grpId="0" animBg="1"/>
      <p:bldP spid="7" grpId="0" animBg="1"/>
      <p:bldP spid="27" grpId="0" animBg="1"/>
      <p:bldP spid="28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123728" y="3068960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1550" y="-27384"/>
            <a:ext cx="2136194" cy="10210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Example 2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971530" y="3369014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4495150" y="3562486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11560" y="3369014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7" idx="1"/>
          </p:cNvCxnSpPr>
          <p:nvPr/>
        </p:nvCxnSpPr>
        <p:spPr>
          <a:xfrm>
            <a:off x="1868214" y="3562486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 rot="879649">
            <a:off x="6035337" y="376719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7740352" y="2996952"/>
            <a:ext cx="936104" cy="562744"/>
          </a:xfrm>
          <a:prstGeom prst="wedgeRoundRectCallout">
            <a:avLst>
              <a:gd name="adj1" fmla="val -17122"/>
              <a:gd name="adj2" fmla="val 140158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How?</a:t>
            </a:r>
            <a:endParaRPr lang="en-SG" b="1" dirty="0">
              <a:solidFill>
                <a:srgbClr val="C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06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06918" y="3717032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06918" y="3861048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8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123728" y="3068960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1550" y="-27384"/>
            <a:ext cx="2136194" cy="10210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Example 2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971530" y="3369014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4495150" y="3562486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11560" y="3369014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7" idx="1"/>
          </p:cNvCxnSpPr>
          <p:nvPr/>
        </p:nvCxnSpPr>
        <p:spPr>
          <a:xfrm>
            <a:off x="1868214" y="3562486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 rot="879649">
            <a:off x="6035337" y="376719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06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06918" y="3717032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06918" y="3861048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grpSp>
        <p:nvGrpSpPr>
          <p:cNvPr id="2" name="Group 12"/>
          <p:cNvGrpSpPr/>
          <p:nvPr/>
        </p:nvGrpSpPr>
        <p:grpSpPr>
          <a:xfrm>
            <a:off x="4139952" y="5013176"/>
            <a:ext cx="4752528" cy="1481194"/>
            <a:chOff x="930161" y="5509313"/>
            <a:chExt cx="7398727" cy="1144404"/>
          </a:xfrm>
        </p:grpSpPr>
        <p:sp>
          <p:nvSpPr>
            <p:cNvPr id="43" name="TextBox 42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4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Dependency Injection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1547664" y="951250"/>
            <a:ext cx="0" cy="4896544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547664" y="5877272"/>
            <a:ext cx="6336704" cy="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08304" y="6021288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EXPERTISE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9592" y="404664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SKILLS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2123728" y="1124744"/>
            <a:ext cx="5832648" cy="4176464"/>
          </a:xfrm>
          <a:prstGeom prst="line">
            <a:avLst/>
          </a:prstGeom>
          <a:ln w="5715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27784" y="4941168"/>
            <a:ext cx="2051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Programmer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79912" y="407707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Software Engineer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20072" y="3140968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Team Lead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11960" y="1916832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Architect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00192" y="620688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CTO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2195736" y="4941168"/>
            <a:ext cx="2655912" cy="368424"/>
          </a:xfrm>
          <a:prstGeom prst="line">
            <a:avLst/>
          </a:prstGeom>
          <a:ln w="57150">
            <a:solidFill>
              <a:srgbClr val="FFFF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ular Callout 18"/>
          <p:cNvSpPr/>
          <p:nvPr/>
        </p:nvSpPr>
        <p:spPr>
          <a:xfrm>
            <a:off x="1187624" y="2204864"/>
            <a:ext cx="1368152" cy="936104"/>
          </a:xfrm>
          <a:prstGeom prst="wedgeRoundRectCallout">
            <a:avLst>
              <a:gd name="adj1" fmla="val 70870"/>
              <a:gd name="adj2" fmla="val 35240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TOP-DOWN approach</a:t>
            </a:r>
            <a:endParaRPr lang="en-SG" dirty="0"/>
          </a:p>
        </p:txBody>
      </p:sp>
    </p:spTree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36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123728" y="3068960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1550" y="-27384"/>
            <a:ext cx="2136194" cy="10210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Example 2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6" name="Straight Connector 5"/>
          <p:cNvCxnSpPr>
            <a:stCxn id="9" idx="2"/>
            <a:endCxn id="7" idx="0"/>
          </p:cNvCxnSpPr>
          <p:nvPr/>
        </p:nvCxnSpPr>
        <p:spPr>
          <a:xfrm flipH="1">
            <a:off x="3451034" y="2390830"/>
            <a:ext cx="508898" cy="97818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971530" y="3369014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Folded Corner 8"/>
          <p:cNvSpPr/>
          <p:nvPr/>
        </p:nvSpPr>
        <p:spPr>
          <a:xfrm>
            <a:off x="2699792" y="1124744"/>
            <a:ext cx="2520280" cy="1266086"/>
          </a:xfrm>
          <a:prstGeom prst="foldedCorner">
            <a:avLst>
              <a:gd name="adj" fmla="val 1038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s.load</a:t>
            </a:r>
            <a:r>
              <a:rPr lang="en-US" dirty="0" smtClean="0">
                <a:solidFill>
                  <a:schemeClr val="tx1"/>
                </a:solidFill>
              </a:rPr>
              <a:t>();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4495150" y="3562486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11560" y="3369014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7" idx="1"/>
          </p:cNvCxnSpPr>
          <p:nvPr/>
        </p:nvCxnSpPr>
        <p:spPr>
          <a:xfrm>
            <a:off x="1868214" y="3562486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 rot="879649">
            <a:off x="6035337" y="376719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06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06918" y="3717032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06918" y="3861048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grpSp>
        <p:nvGrpSpPr>
          <p:cNvPr id="2" name="Group 12"/>
          <p:cNvGrpSpPr/>
          <p:nvPr/>
        </p:nvGrpSpPr>
        <p:grpSpPr>
          <a:xfrm>
            <a:off x="4139952" y="5013176"/>
            <a:ext cx="4752528" cy="1481194"/>
            <a:chOff x="930161" y="5509313"/>
            <a:chExt cx="7398727" cy="1144404"/>
          </a:xfrm>
        </p:grpSpPr>
        <p:sp>
          <p:nvSpPr>
            <p:cNvPr id="43" name="TextBox 42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4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Dependency Injection</a:t>
              </a:r>
              <a:endParaRPr lang="en-SG" sz="4000" b="1" dirty="0">
                <a:ln w="2857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cxnSp>
        <p:nvCxnSpPr>
          <p:cNvPr id="19" name="Straight Connector 18"/>
          <p:cNvCxnSpPr/>
          <p:nvPr/>
        </p:nvCxnSpPr>
        <p:spPr>
          <a:xfrm flipH="1">
            <a:off x="2838966" y="4365104"/>
            <a:ext cx="220866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lded Corner 19"/>
          <p:cNvSpPr/>
          <p:nvPr/>
        </p:nvSpPr>
        <p:spPr>
          <a:xfrm>
            <a:off x="539552" y="5013176"/>
            <a:ext cx="3240360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123728" y="3068960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1550" y="-27384"/>
            <a:ext cx="2136194" cy="10210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Example 2</a:t>
            </a:r>
            <a:endParaRPr kumimoji="0" lang="en-SG" sz="32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6" name="Straight Connector 5"/>
          <p:cNvCxnSpPr>
            <a:stCxn id="9" idx="2"/>
            <a:endCxn id="7" idx="0"/>
          </p:cNvCxnSpPr>
          <p:nvPr/>
        </p:nvCxnSpPr>
        <p:spPr>
          <a:xfrm flipH="1">
            <a:off x="3451034" y="2390830"/>
            <a:ext cx="508898" cy="97818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971530" y="3369014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Folded Corner 8"/>
          <p:cNvSpPr/>
          <p:nvPr/>
        </p:nvSpPr>
        <p:spPr>
          <a:xfrm>
            <a:off x="2699792" y="1124744"/>
            <a:ext cx="2520280" cy="1266086"/>
          </a:xfrm>
          <a:prstGeom prst="foldedCorner">
            <a:avLst>
              <a:gd name="adj" fmla="val 1038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s.load</a:t>
            </a:r>
            <a:r>
              <a:rPr lang="en-US" dirty="0" smtClean="0">
                <a:solidFill>
                  <a:schemeClr val="tx1"/>
                </a:solidFill>
              </a:rPr>
              <a:t>();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4495150" y="3562486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11560" y="3369014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7" idx="1"/>
          </p:cNvCxnSpPr>
          <p:nvPr/>
        </p:nvCxnSpPr>
        <p:spPr>
          <a:xfrm>
            <a:off x="1868214" y="3562486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 rot="879649">
            <a:off x="6035337" y="376719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06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06918" y="3717032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06918" y="3861048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grpSp>
        <p:nvGrpSpPr>
          <p:cNvPr id="2" name="Group 12"/>
          <p:cNvGrpSpPr/>
          <p:nvPr/>
        </p:nvGrpSpPr>
        <p:grpSpPr>
          <a:xfrm>
            <a:off x="4139952" y="5013176"/>
            <a:ext cx="4752528" cy="1481194"/>
            <a:chOff x="930161" y="5509313"/>
            <a:chExt cx="7398727" cy="1144404"/>
          </a:xfrm>
        </p:grpSpPr>
        <p:sp>
          <p:nvSpPr>
            <p:cNvPr id="43" name="TextBox 42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4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chemeClr val="bg1">
                        <a:lumMod val="5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Dependency Injection</a:t>
              </a:r>
              <a:endParaRPr lang="en-SG" sz="4000" b="1" dirty="0">
                <a:ln w="2857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cxnSp>
        <p:nvCxnSpPr>
          <p:cNvPr id="19" name="Straight Connector 18"/>
          <p:cNvCxnSpPr/>
          <p:nvPr/>
        </p:nvCxnSpPr>
        <p:spPr>
          <a:xfrm flipH="1">
            <a:off x="2838966" y="4365104"/>
            <a:ext cx="220866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lded Corner 19"/>
          <p:cNvSpPr/>
          <p:nvPr/>
        </p:nvSpPr>
        <p:spPr>
          <a:xfrm>
            <a:off x="539552" y="5013176"/>
            <a:ext cx="3240360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endCxn id="5" idx="0"/>
          </p:cNvCxnSpPr>
          <p:nvPr/>
        </p:nvCxnSpPr>
        <p:spPr>
          <a:xfrm flipH="1">
            <a:off x="1167879" y="4437112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39552" y="5373216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95736" y="472514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5736" y="621866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95736" y="547190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Folded Corner 8"/>
          <p:cNvSpPr/>
          <p:nvPr/>
        </p:nvSpPr>
        <p:spPr>
          <a:xfrm>
            <a:off x="251520" y="3429000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788024" y="3140968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/>
          <p:cNvSpPr/>
          <p:nvPr/>
        </p:nvSpPr>
        <p:spPr>
          <a:xfrm>
            <a:off x="7635826" y="3441022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11"/>
          <p:cNvCxnSpPr>
            <a:stCxn id="17" idx="3"/>
            <a:endCxn id="11" idx="1"/>
          </p:cNvCxnSpPr>
          <p:nvPr/>
        </p:nvCxnSpPr>
        <p:spPr>
          <a:xfrm>
            <a:off x="7159446" y="3634494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275856" y="3441022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17" idx="1"/>
          </p:cNvCxnSpPr>
          <p:nvPr/>
        </p:nvCxnSpPr>
        <p:spPr>
          <a:xfrm>
            <a:off x="4532510" y="3634494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 rot="879649">
            <a:off x="7497217" y="3983215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71214" y="3441022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71214" y="3789040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071214" y="3933056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6" name="Straight Connector 15"/>
          <p:cNvCxnSpPr/>
          <p:nvPr/>
        </p:nvCxnSpPr>
        <p:spPr>
          <a:xfrm>
            <a:off x="5961871" y="4484130"/>
            <a:ext cx="554345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lded Corner 19"/>
          <p:cNvSpPr/>
          <p:nvPr/>
        </p:nvSpPr>
        <p:spPr>
          <a:xfrm>
            <a:off x="5652120" y="5085184"/>
            <a:ext cx="3240360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0" y="2825172"/>
            <a:ext cx="9144000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979712" y="2852936"/>
            <a:ext cx="3888432" cy="4248472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99592" y="1412776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Treat multiple types as one type and still get different behavior</a:t>
            </a:r>
            <a:endParaRPr lang="en-SG" sz="2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endCxn id="5" idx="0"/>
          </p:cNvCxnSpPr>
          <p:nvPr/>
        </p:nvCxnSpPr>
        <p:spPr>
          <a:xfrm flipH="1">
            <a:off x="1167879" y="4437112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39552" y="5373216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95736" y="472514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5736" y="621866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95736" y="5471904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9" name="Folded Corner 8"/>
          <p:cNvSpPr/>
          <p:nvPr/>
        </p:nvSpPr>
        <p:spPr>
          <a:xfrm>
            <a:off x="251520" y="3429000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788024" y="3140968"/>
            <a:ext cx="4320480" cy="16561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/>
          <p:cNvSpPr/>
          <p:nvPr/>
        </p:nvSpPr>
        <p:spPr>
          <a:xfrm>
            <a:off x="7635826" y="3441022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11"/>
          <p:cNvCxnSpPr>
            <a:stCxn id="17" idx="3"/>
            <a:endCxn id="11" idx="1"/>
          </p:cNvCxnSpPr>
          <p:nvPr/>
        </p:nvCxnSpPr>
        <p:spPr>
          <a:xfrm>
            <a:off x="7159446" y="3634494"/>
            <a:ext cx="4763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275856" y="3441022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14" name="Straight Connector 13"/>
          <p:cNvCxnSpPr>
            <a:stCxn id="13" idx="3"/>
            <a:endCxn id="17" idx="1"/>
          </p:cNvCxnSpPr>
          <p:nvPr/>
        </p:nvCxnSpPr>
        <p:spPr>
          <a:xfrm>
            <a:off x="4532510" y="3634494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 rot="879649">
            <a:off x="7497217" y="3983215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71214" y="3441022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71214" y="3789040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071214" y="3933056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6" name="Straight Connector 15"/>
          <p:cNvCxnSpPr/>
          <p:nvPr/>
        </p:nvCxnSpPr>
        <p:spPr>
          <a:xfrm>
            <a:off x="5961871" y="4484130"/>
            <a:ext cx="554345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lded Corner 19"/>
          <p:cNvSpPr/>
          <p:nvPr/>
        </p:nvSpPr>
        <p:spPr>
          <a:xfrm>
            <a:off x="5652120" y="5085184"/>
            <a:ext cx="3240360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0" y="2825172"/>
            <a:ext cx="9144000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979712" y="2852936"/>
            <a:ext cx="3888432" cy="4248472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99592" y="1412776"/>
            <a:ext cx="439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Treat multiple types as one type and still get different behavior</a:t>
            </a:r>
            <a:endParaRPr lang="en-SG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3" name="Group 12"/>
          <p:cNvGrpSpPr/>
          <p:nvPr/>
        </p:nvGrpSpPr>
        <p:grpSpPr>
          <a:xfrm>
            <a:off x="395536" y="260648"/>
            <a:ext cx="5256584" cy="833122"/>
            <a:chOff x="930161" y="5509313"/>
            <a:chExt cx="7398727" cy="1144404"/>
          </a:xfrm>
        </p:grpSpPr>
        <p:sp>
          <p:nvSpPr>
            <p:cNvPr id="25" name="TextBox 24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27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Polymorphism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4" name="Rectangle 43"/>
          <p:cNvSpPr/>
          <p:nvPr/>
        </p:nvSpPr>
        <p:spPr>
          <a:xfrm>
            <a:off x="0" y="1226230"/>
            <a:ext cx="9144000" cy="558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" name="Group 12"/>
          <p:cNvGrpSpPr/>
          <p:nvPr/>
        </p:nvGrpSpPr>
        <p:grpSpPr>
          <a:xfrm>
            <a:off x="395536" y="260648"/>
            <a:ext cx="5256584" cy="833122"/>
            <a:chOff x="930161" y="5509313"/>
            <a:chExt cx="7398727" cy="1144404"/>
          </a:xfrm>
        </p:grpSpPr>
        <p:sp>
          <p:nvSpPr>
            <p:cNvPr id="45" name="TextBox 44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Polymorphism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27" name="Isosceles Triangle 26"/>
          <p:cNvSpPr/>
          <p:nvPr/>
        </p:nvSpPr>
        <p:spPr>
          <a:xfrm>
            <a:off x="2555776" y="1131600"/>
            <a:ext cx="304800" cy="1371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4883" y="2778716"/>
            <a:ext cx="2094956" cy="157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3"/>
          <p:cNvPicPr>
            <a:picLocks noChangeAspect="1" noChangeArrowheads="1"/>
          </p:cNvPicPr>
          <p:nvPr/>
        </p:nvPicPr>
        <p:blipFill>
          <a:blip r:embed="rId4" cstate="print"/>
          <a:srcRect l="25736" t="6566"/>
          <a:stretch>
            <a:fillRect/>
          </a:stretch>
        </p:blipFill>
        <p:spPr bwMode="auto">
          <a:xfrm>
            <a:off x="2952206" y="2704013"/>
            <a:ext cx="3678283" cy="3835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" name="Picture 4"/>
          <p:cNvPicPr>
            <a:picLocks noChangeAspect="1" noChangeArrowheads="1"/>
          </p:cNvPicPr>
          <p:nvPr/>
        </p:nvPicPr>
        <p:blipFill>
          <a:blip r:embed="rId5" cstate="print"/>
          <a:srcRect t="57116" r="1451" b="3811"/>
          <a:stretch>
            <a:fillRect/>
          </a:stretch>
        </p:blipFill>
        <p:spPr bwMode="auto">
          <a:xfrm>
            <a:off x="309699" y="5261069"/>
            <a:ext cx="2276747" cy="956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"/>
          <p:cNvPicPr>
            <a:picLocks noChangeAspect="1" noChangeArrowheads="1"/>
          </p:cNvPicPr>
          <p:nvPr/>
        </p:nvPicPr>
        <p:blipFill>
          <a:blip r:embed="rId6" cstate="print"/>
          <a:srcRect l="3340" t="49432" r="3970" b="2101"/>
          <a:stretch>
            <a:fillRect/>
          </a:stretch>
        </p:blipFill>
        <p:spPr bwMode="auto">
          <a:xfrm>
            <a:off x="6897189" y="2884440"/>
            <a:ext cx="2076994" cy="9037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553096" y="1271518"/>
            <a:ext cx="2220688" cy="1221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7"/>
          <p:cNvPicPr>
            <a:picLocks noChangeAspect="1" noChangeArrowheads="1"/>
          </p:cNvPicPr>
          <p:nvPr/>
        </p:nvPicPr>
        <p:blipFill>
          <a:blip r:embed="rId8" cstate="print"/>
          <a:srcRect l="4400" t="8000" r="3371" b="51200"/>
          <a:stretch>
            <a:fillRect/>
          </a:stretch>
        </p:blipFill>
        <p:spPr bwMode="auto">
          <a:xfrm>
            <a:off x="6701245" y="5058919"/>
            <a:ext cx="2442755" cy="1080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Left-Right Arrow 36"/>
          <p:cNvSpPr/>
          <p:nvPr/>
        </p:nvSpPr>
        <p:spPr>
          <a:xfrm>
            <a:off x="2560321" y="3396344"/>
            <a:ext cx="600890" cy="222068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-Right Arrow 37"/>
          <p:cNvSpPr/>
          <p:nvPr/>
        </p:nvSpPr>
        <p:spPr>
          <a:xfrm>
            <a:off x="2490652" y="5651864"/>
            <a:ext cx="600890" cy="222068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-Right Arrow 38"/>
          <p:cNvSpPr/>
          <p:nvPr/>
        </p:nvSpPr>
        <p:spPr>
          <a:xfrm>
            <a:off x="6435635" y="3287486"/>
            <a:ext cx="600890" cy="222068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-Right Arrow 39"/>
          <p:cNvSpPr/>
          <p:nvPr/>
        </p:nvSpPr>
        <p:spPr>
          <a:xfrm>
            <a:off x="6357258" y="5508172"/>
            <a:ext cx="600890" cy="222068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-Right Arrow 40"/>
          <p:cNvSpPr/>
          <p:nvPr/>
        </p:nvSpPr>
        <p:spPr>
          <a:xfrm rot="5400000">
            <a:off x="4188823" y="2346961"/>
            <a:ext cx="600890" cy="222068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4" name="Rectangle 43"/>
          <p:cNvSpPr/>
          <p:nvPr/>
        </p:nvSpPr>
        <p:spPr>
          <a:xfrm>
            <a:off x="0" y="1226230"/>
            <a:ext cx="9144000" cy="558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" name="Group 12"/>
          <p:cNvGrpSpPr/>
          <p:nvPr/>
        </p:nvGrpSpPr>
        <p:grpSpPr>
          <a:xfrm>
            <a:off x="395536" y="260648"/>
            <a:ext cx="5256584" cy="833122"/>
            <a:chOff x="930161" y="5509313"/>
            <a:chExt cx="7398727" cy="1144404"/>
          </a:xfrm>
        </p:grpSpPr>
        <p:sp>
          <p:nvSpPr>
            <p:cNvPr id="45" name="TextBox 44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Polymorphism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27" name="Isosceles Triangle 26"/>
          <p:cNvSpPr/>
          <p:nvPr/>
        </p:nvSpPr>
        <p:spPr>
          <a:xfrm>
            <a:off x="2555776" y="1131600"/>
            <a:ext cx="304800" cy="1371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0" name="Content Placeholder 3"/>
          <p:cNvSpPr>
            <a:spLocks noGrp="1"/>
          </p:cNvSpPr>
          <p:nvPr>
            <p:ph idx="1"/>
          </p:nvPr>
        </p:nvSpPr>
        <p:spPr>
          <a:xfrm>
            <a:off x="5012267" y="1473200"/>
            <a:ext cx="4131733" cy="15654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C00000"/>
                </a:solidFill>
                <a:effectLst/>
              </a:rPr>
              <a:t>Different game, different behavior</a:t>
            </a:r>
            <a:endParaRPr lang="en-US" dirty="0">
              <a:solidFill>
                <a:srgbClr val="C00000"/>
              </a:solidFill>
              <a:effectLst/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3" cstate="print"/>
          <a:srcRect t="26576" b="24293"/>
          <a:stretch>
            <a:fillRect/>
          </a:stretch>
        </p:blipFill>
        <p:spPr bwMode="auto">
          <a:xfrm>
            <a:off x="457200" y="1439333"/>
            <a:ext cx="3894667" cy="191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98951" y="3265957"/>
            <a:ext cx="4345049" cy="23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5" cstate="print"/>
          <a:srcRect l="24667" b="49540"/>
          <a:stretch>
            <a:fillRect/>
          </a:stretch>
        </p:blipFill>
        <p:spPr bwMode="auto">
          <a:xfrm>
            <a:off x="0" y="4005064"/>
            <a:ext cx="4544027" cy="2404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Content Placeholder 3"/>
          <p:cNvSpPr txBox="1">
            <a:spLocks/>
          </p:cNvSpPr>
          <p:nvPr/>
        </p:nvSpPr>
        <p:spPr>
          <a:xfrm>
            <a:off x="812801" y="3403602"/>
            <a:ext cx="3471168" cy="1073011"/>
          </a:xfrm>
          <a:prstGeom prst="rect">
            <a:avLst/>
          </a:prstGeom>
        </p:spPr>
        <p:txBody>
          <a:bodyPr vert="horz" wrap="square" lIns="87273" tIns="43637" rIns="87273" bIns="43637" rtlCol="0">
            <a:spAutoFit/>
          </a:bodyPr>
          <a:lstStyle/>
          <a:p>
            <a:pPr marL="327275" marR="0" lvl="0" indent="-327275" algn="l" defTabSz="87273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50000"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Same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hardware/ software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 cstate="print">
            <a:lum bright="30000"/>
            <a:grayscl/>
          </a:blip>
          <a:srcRect/>
          <a:stretch>
            <a:fillRect/>
          </a:stretch>
        </p:blipFill>
        <p:spPr bwMode="auto">
          <a:xfrm rot="574729">
            <a:off x="6361384" y="-77821"/>
            <a:ext cx="2822916" cy="2607014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4" name="Rectangle 43"/>
          <p:cNvSpPr/>
          <p:nvPr/>
        </p:nvSpPr>
        <p:spPr>
          <a:xfrm>
            <a:off x="0" y="1226230"/>
            <a:ext cx="9144000" cy="5589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" name="Group 12"/>
          <p:cNvGrpSpPr/>
          <p:nvPr/>
        </p:nvGrpSpPr>
        <p:grpSpPr>
          <a:xfrm>
            <a:off x="395536" y="260648"/>
            <a:ext cx="5256584" cy="833122"/>
            <a:chOff x="930161" y="5509313"/>
            <a:chExt cx="7398727" cy="1144404"/>
          </a:xfrm>
        </p:grpSpPr>
        <p:sp>
          <p:nvSpPr>
            <p:cNvPr id="45" name="TextBox 44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46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40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Polymorphism</a:t>
              </a:r>
              <a:endParaRPr lang="en-SG" sz="40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27" name="Isosceles Triangle 26"/>
          <p:cNvSpPr/>
          <p:nvPr/>
        </p:nvSpPr>
        <p:spPr>
          <a:xfrm>
            <a:off x="2555776" y="1131600"/>
            <a:ext cx="304800" cy="1371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1115616" y="2780928"/>
            <a:ext cx="3240360" cy="175679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C00000"/>
                </a:solidFill>
                <a:effectLst/>
              </a:rPr>
              <a:t>= ability to take </a:t>
            </a:r>
            <a:br>
              <a:rPr lang="en-US" dirty="0" smtClean="0">
                <a:solidFill>
                  <a:srgbClr val="C00000"/>
                </a:solidFill>
                <a:effectLst/>
              </a:rPr>
            </a:br>
            <a:r>
              <a:rPr lang="en-US" dirty="0" smtClean="0">
                <a:solidFill>
                  <a:srgbClr val="C00000"/>
                </a:solidFill>
                <a:effectLst/>
              </a:rPr>
              <a:t>many forms</a:t>
            </a:r>
            <a:endParaRPr lang="en-SG" dirty="0">
              <a:solidFill>
                <a:srgbClr val="C00000"/>
              </a:solidFill>
              <a:effectLst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rgbClr val="FFFF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rgbClr val="FFFF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rgbClr val="FFFF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9" grpId="0"/>
      <p:bldP spid="40" grpId="0" animBg="1"/>
      <p:bldP spid="4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16016" y="3140968"/>
            <a:ext cx="1152128" cy="38694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868144" y="3140968"/>
            <a:ext cx="1152128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716016" y="3140968"/>
            <a:ext cx="2304256" cy="386944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prstClr val="white"/>
                </a:solidFill>
              </a:rPr>
              <a:t>:</a:t>
            </a:r>
            <a:r>
              <a:rPr lang="en-US" b="1" u="sng" dirty="0" err="1" smtClean="0">
                <a:solidFill>
                  <a:prstClr val="white"/>
                </a:solidFill>
              </a:rPr>
              <a:t>UGStudent</a:t>
            </a:r>
            <a:endParaRPr lang="en-SG" b="1" u="sng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42" name="Elbow Connector 41"/>
          <p:cNvCxnSpPr/>
          <p:nvPr/>
        </p:nvCxnSpPr>
        <p:spPr>
          <a:xfrm>
            <a:off x="2447764" y="3338990"/>
            <a:ext cx="2340260" cy="18002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285109" y="3276273"/>
            <a:ext cx="1008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FF00"/>
                </a:solidFill>
              </a:rPr>
              <a:t>  is a</a:t>
            </a:r>
            <a:endParaRPr lang="en-SG" sz="3200" b="1" dirty="0">
              <a:solidFill>
                <a:schemeClr val="bg1"/>
              </a:solidFill>
            </a:endParaRPr>
          </a:p>
        </p:txBody>
      </p:sp>
      <p:sp>
        <p:nvSpPr>
          <p:cNvPr id="47" name="Isosceles Triangle 46"/>
          <p:cNvSpPr/>
          <p:nvPr/>
        </p:nvSpPr>
        <p:spPr>
          <a:xfrm rot="16200000">
            <a:off x="3167844" y="3465004"/>
            <a:ext cx="288032" cy="216024"/>
          </a:xfrm>
          <a:prstGeom prst="triangle">
            <a:avLst/>
          </a:pr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Isosceles Triangle 48"/>
          <p:cNvSpPr/>
          <p:nvPr/>
        </p:nvSpPr>
        <p:spPr>
          <a:xfrm rot="16200000">
            <a:off x="2150479" y="2366954"/>
            <a:ext cx="396044" cy="324036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0" name="Elbow Connector 49"/>
          <p:cNvCxnSpPr>
            <a:stCxn id="49" idx="3"/>
          </p:cNvCxnSpPr>
          <p:nvPr/>
        </p:nvCxnSpPr>
        <p:spPr>
          <a:xfrm>
            <a:off x="2510519" y="2528972"/>
            <a:ext cx="2340260" cy="18002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2627784" y="836712"/>
            <a:ext cx="5112568" cy="2592289"/>
            <a:chOff x="2843808" y="836712"/>
            <a:chExt cx="5112568" cy="2592289"/>
          </a:xfrm>
        </p:grpSpPr>
        <p:sp>
          <p:nvSpPr>
            <p:cNvPr id="61" name="Rounded Rectangle 60"/>
            <p:cNvSpPr/>
            <p:nvPr/>
          </p:nvSpPr>
          <p:spPr>
            <a:xfrm>
              <a:off x="2843808" y="836712"/>
              <a:ext cx="5112568" cy="2592289"/>
            </a:xfrm>
            <a:prstGeom prst="roundRect">
              <a:avLst>
                <a:gd name="adj" fmla="val 7022"/>
              </a:avLst>
            </a:prstGeom>
            <a:solidFill>
              <a:srgbClr val="6DBCD1">
                <a:alpha val="53000"/>
              </a:srgbClr>
            </a:solidFill>
            <a:ln>
              <a:solidFill>
                <a:srgbClr val="00B0F0"/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3011243" y="1002415"/>
              <a:ext cx="771065" cy="914417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/>
                <a:t>UI</a:t>
              </a:r>
              <a:endParaRPr lang="en-SG" sz="2000" b="1" dirty="0"/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4323849" y="1002414"/>
              <a:ext cx="2336383" cy="1346465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 dirty="0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4412339" y="2780928"/>
              <a:ext cx="1023757" cy="432048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B</a:t>
              </a:r>
              <a:endParaRPr lang="en-SG" b="1" dirty="0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7092280" y="1052736"/>
              <a:ext cx="535228" cy="698393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</a:t>
              </a:r>
              <a:endParaRPr lang="en-SG" b="1" dirty="0"/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3762977" y="1477834"/>
              <a:ext cx="809023" cy="6950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74" idx="3"/>
            </p:cNvCxnSpPr>
            <p:nvPr/>
          </p:nvCxnSpPr>
          <p:spPr>
            <a:xfrm>
              <a:off x="6444208" y="1340768"/>
              <a:ext cx="681899" cy="73596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70" idx="2"/>
            </p:cNvCxnSpPr>
            <p:nvPr/>
          </p:nvCxnSpPr>
          <p:spPr>
            <a:xfrm>
              <a:off x="4752020" y="1988840"/>
              <a:ext cx="36004" cy="864096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/>
            <p:cNvSpPr/>
            <p:nvPr/>
          </p:nvSpPr>
          <p:spPr>
            <a:xfrm>
              <a:off x="4499992" y="1196752"/>
              <a:ext cx="504056" cy="792088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292080" y="1772816"/>
              <a:ext cx="1008112" cy="432048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012160" y="1124744"/>
              <a:ext cx="432048" cy="432048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76" name="Straight Arrow Connector 75"/>
            <p:cNvCxnSpPr>
              <a:stCxn id="73" idx="3"/>
            </p:cNvCxnSpPr>
            <p:nvPr/>
          </p:nvCxnSpPr>
          <p:spPr>
            <a:xfrm flipV="1">
              <a:off x="6300192" y="1556792"/>
              <a:ext cx="792088" cy="432048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5364088" y="1124744"/>
              <a:ext cx="432048" cy="432048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81" name="Elbow Connector 80"/>
            <p:cNvCxnSpPr>
              <a:stCxn id="70" idx="3"/>
              <a:endCxn id="79" idx="1"/>
            </p:cNvCxnSpPr>
            <p:nvPr/>
          </p:nvCxnSpPr>
          <p:spPr>
            <a:xfrm flipV="1">
              <a:off x="5004048" y="1340768"/>
              <a:ext cx="360040" cy="25202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Elbow Connector 81"/>
            <p:cNvCxnSpPr>
              <a:stCxn id="79" idx="3"/>
              <a:endCxn id="74" idx="1"/>
            </p:cNvCxnSpPr>
            <p:nvPr/>
          </p:nvCxnSpPr>
          <p:spPr>
            <a:xfrm>
              <a:off x="5796136" y="1340768"/>
              <a:ext cx="216024" cy="12700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Elbow Connector 85"/>
            <p:cNvCxnSpPr>
              <a:endCxn id="73" idx="1"/>
            </p:cNvCxnSpPr>
            <p:nvPr/>
          </p:nvCxnSpPr>
          <p:spPr>
            <a:xfrm>
              <a:off x="5004048" y="1772816"/>
              <a:ext cx="288032" cy="216024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ounded Rectangular Callout 3"/>
          <p:cNvSpPr/>
          <p:nvPr/>
        </p:nvSpPr>
        <p:spPr>
          <a:xfrm>
            <a:off x="1187624" y="2204864"/>
            <a:ext cx="1368152" cy="936104"/>
          </a:xfrm>
          <a:prstGeom prst="wedgeRoundRectCallout">
            <a:avLst>
              <a:gd name="adj1" fmla="val 70870"/>
              <a:gd name="adj2" fmla="val 35240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TOP-DOWN approach</a:t>
            </a:r>
            <a:endParaRPr lang="en-SG" dirty="0"/>
          </a:p>
        </p:txBody>
      </p:sp>
      <p:grpSp>
        <p:nvGrpSpPr>
          <p:cNvPr id="19" name="Group 18"/>
          <p:cNvGrpSpPr/>
          <p:nvPr/>
        </p:nvGrpSpPr>
        <p:grpSpPr>
          <a:xfrm rot="20314594">
            <a:off x="22013" y="4226157"/>
            <a:ext cx="3672409" cy="2592289"/>
            <a:chOff x="3923927" y="3140967"/>
            <a:chExt cx="3672409" cy="2592289"/>
          </a:xfrm>
        </p:grpSpPr>
        <p:sp>
          <p:nvSpPr>
            <p:cNvPr id="6" name="Rounded Rectangle 5"/>
            <p:cNvSpPr/>
            <p:nvPr/>
          </p:nvSpPr>
          <p:spPr>
            <a:xfrm>
              <a:off x="3923927" y="3140967"/>
              <a:ext cx="3672409" cy="2592289"/>
            </a:xfrm>
            <a:prstGeom prst="roundRect">
              <a:avLst>
                <a:gd name="adj" fmla="val 7022"/>
              </a:avLst>
            </a:prstGeom>
            <a:solidFill>
              <a:srgbClr val="6DBCD1">
                <a:alpha val="53000"/>
              </a:srgbClr>
            </a:solidFill>
            <a:ln>
              <a:solidFill>
                <a:srgbClr val="00B0F0"/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091362" y="3306670"/>
              <a:ext cx="771065" cy="2256503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/>
                <a:t>UI</a:t>
              </a:r>
              <a:endParaRPr lang="en-SG" sz="2000" b="1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403968" y="3306670"/>
              <a:ext cx="943897" cy="870156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</a:t>
              </a:r>
              <a:endParaRPr lang="en-SG" b="1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492458" y="4693017"/>
              <a:ext cx="1991033" cy="870156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B</a:t>
              </a:r>
              <a:endParaRPr lang="en-SG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819814" y="3306670"/>
              <a:ext cx="663677" cy="870156"/>
            </a:xfrm>
            <a:prstGeom prst="roundRect">
              <a:avLst>
                <a:gd name="adj" fmla="val 10870"/>
              </a:avLst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</a:t>
              </a:r>
              <a:endParaRPr lang="en-SG" b="1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4843096" y="3782089"/>
              <a:ext cx="537883" cy="1588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6372200" y="3717032"/>
              <a:ext cx="537883" cy="1588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4883437" y="5338960"/>
              <a:ext cx="537883" cy="1588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796136" y="4149080"/>
              <a:ext cx="0" cy="504056"/>
            </a:xfrm>
            <a:prstGeom prst="straightConnector1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5868144" y="3645024"/>
            <a:ext cx="3888431" cy="2905884"/>
            <a:chOff x="5004048" y="260649"/>
            <a:chExt cx="3888431" cy="2905884"/>
          </a:xfrm>
        </p:grpSpPr>
        <p:sp>
          <p:nvSpPr>
            <p:cNvPr id="50" name="Rounded Rectangle 49"/>
            <p:cNvSpPr/>
            <p:nvPr/>
          </p:nvSpPr>
          <p:spPr>
            <a:xfrm>
              <a:off x="5004048" y="260649"/>
              <a:ext cx="3888431" cy="2905884"/>
            </a:xfrm>
            <a:prstGeom prst="roundRect">
              <a:avLst>
                <a:gd name="adj" fmla="val 7022"/>
              </a:avLst>
            </a:prstGeom>
            <a:solidFill>
              <a:srgbClr val="6DBCD1">
                <a:alpha val="53000"/>
              </a:srgbClr>
            </a:solidFill>
            <a:ln>
              <a:solidFill>
                <a:srgbClr val="00B0F0"/>
              </a:solidFill>
              <a:prstDash val="sys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300192" y="620688"/>
              <a:ext cx="630621" cy="28378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949007" y="1347804"/>
              <a:ext cx="536027" cy="33633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52140" y="1479182"/>
              <a:ext cx="520261" cy="373118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063104" y="2729913"/>
              <a:ext cx="493987" cy="373118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40717" y="2740423"/>
              <a:ext cx="530773" cy="34684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061588" y="1510712"/>
              <a:ext cx="425670" cy="357353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cxnSp>
          <p:nvCxnSpPr>
            <p:cNvPr id="27" name="Elbow Connector 26"/>
            <p:cNvCxnSpPr>
              <a:endCxn id="22" idx="0"/>
            </p:cNvCxnSpPr>
            <p:nvPr/>
          </p:nvCxnSpPr>
          <p:spPr>
            <a:xfrm rot="16200000" flipH="1">
              <a:off x="6851021" y="717931"/>
              <a:ext cx="570461" cy="952039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28" name="Elbow Connector 27"/>
            <p:cNvCxnSpPr>
              <a:endCxn id="21" idx="0"/>
            </p:cNvCxnSpPr>
            <p:nvPr/>
          </p:nvCxnSpPr>
          <p:spPr>
            <a:xfrm rot="5400000">
              <a:off x="6219086" y="906657"/>
              <a:ext cx="439083" cy="443211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29" name="Elbow Connector 28"/>
            <p:cNvCxnSpPr>
              <a:endCxn id="25" idx="0"/>
            </p:cNvCxnSpPr>
            <p:nvPr/>
          </p:nvCxnSpPr>
          <p:spPr>
            <a:xfrm rot="16200000" flipH="1">
              <a:off x="7166332" y="402620"/>
              <a:ext cx="601991" cy="1614191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31" name="Elbow Connector 30"/>
            <p:cNvCxnSpPr>
              <a:stCxn id="34" idx="0"/>
              <a:endCxn id="23" idx="0"/>
            </p:cNvCxnSpPr>
            <p:nvPr/>
          </p:nvCxnSpPr>
          <p:spPr>
            <a:xfrm rot="16200000" flipH="1">
              <a:off x="6384653" y="1804469"/>
              <a:ext cx="165009" cy="1685879"/>
            </a:xfrm>
            <a:prstGeom prst="bentConnector3">
              <a:avLst>
                <a:gd name="adj1" fmla="val -138538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  <p:cxnSp>
          <p:nvCxnSpPr>
            <p:cNvPr id="32" name="Elbow Connector 31"/>
            <p:cNvCxnSpPr>
              <a:stCxn id="22" idx="2"/>
              <a:endCxn id="24" idx="0"/>
            </p:cNvCxnSpPr>
            <p:nvPr/>
          </p:nvCxnSpPr>
          <p:spPr>
            <a:xfrm rot="16200000" flipH="1">
              <a:off x="7465126" y="1999444"/>
              <a:ext cx="888123" cy="593833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  <p:sp>
          <p:nvSpPr>
            <p:cNvPr id="33" name="Rectangle 32"/>
            <p:cNvSpPr/>
            <p:nvPr/>
          </p:nvSpPr>
          <p:spPr>
            <a:xfrm>
              <a:off x="6732240" y="1700808"/>
              <a:ext cx="425670" cy="35735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64088" y="2564904"/>
              <a:ext cx="520261" cy="37311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452320" y="359677"/>
              <a:ext cx="493987" cy="37311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292080" y="1844824"/>
              <a:ext cx="530773" cy="34684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cxnSp>
          <p:nvCxnSpPr>
            <p:cNvPr id="38" name="Elbow Connector 37"/>
            <p:cNvCxnSpPr>
              <a:stCxn id="20" idx="3"/>
              <a:endCxn id="35" idx="2"/>
            </p:cNvCxnSpPr>
            <p:nvPr/>
          </p:nvCxnSpPr>
          <p:spPr>
            <a:xfrm flipV="1">
              <a:off x="6930813" y="732795"/>
              <a:ext cx="768501" cy="29783"/>
            </a:xfrm>
            <a:prstGeom prst="bentConnector2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9" name="Elbow Connector 38"/>
            <p:cNvCxnSpPr>
              <a:stCxn id="21" idx="1"/>
              <a:endCxn id="36" idx="0"/>
            </p:cNvCxnSpPr>
            <p:nvPr/>
          </p:nvCxnSpPr>
          <p:spPr>
            <a:xfrm rot="10800000" flipV="1">
              <a:off x="5557467" y="1515968"/>
              <a:ext cx="391540" cy="328855"/>
            </a:xfrm>
            <a:prstGeom prst="bentConnector2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41" name="Elbow Connector 40"/>
            <p:cNvCxnSpPr>
              <a:stCxn id="33" idx="2"/>
              <a:endCxn id="23" idx="0"/>
            </p:cNvCxnSpPr>
            <p:nvPr/>
          </p:nvCxnSpPr>
          <p:spPr>
            <a:xfrm rot="16200000" flipH="1">
              <a:off x="6791710" y="2211525"/>
              <a:ext cx="671752" cy="365023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cxnSp>
      </p:grpSp>
    </p:spTree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37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27" name="Content Placeholder 3"/>
          <p:cNvSpPr txBox="1">
            <a:spLocks/>
          </p:cNvSpPr>
          <p:nvPr/>
        </p:nvSpPr>
        <p:spPr>
          <a:xfrm>
            <a:off x="457200" y="1219200"/>
            <a:ext cx="8229600" cy="426681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Q: Which ones show true inheritance?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5313" y="2534078"/>
            <a:ext cx="914400" cy="3539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Animal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47913" y="2915078"/>
            <a:ext cx="762000" cy="3539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Dog</a:t>
            </a:r>
            <a:endParaRPr lang="en-US" dirty="0"/>
          </a:p>
        </p:txBody>
      </p:sp>
      <p:cxnSp>
        <p:nvCxnSpPr>
          <p:cNvPr id="31" name="Elbow Connector 30"/>
          <p:cNvCxnSpPr>
            <a:stCxn id="32" idx="3"/>
            <a:endCxn id="30" idx="1"/>
          </p:cNvCxnSpPr>
          <p:nvPr/>
        </p:nvCxnSpPr>
        <p:spPr>
          <a:xfrm>
            <a:off x="2062113" y="2716884"/>
            <a:ext cx="685800" cy="375166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2" name="Isosceles Triangle 31"/>
          <p:cNvSpPr/>
          <p:nvPr/>
        </p:nvSpPr>
        <p:spPr>
          <a:xfrm rot="16200000">
            <a:off x="1871613" y="2640684"/>
            <a:ext cx="228600" cy="152400"/>
          </a:xfrm>
          <a:prstGeom prst="triangl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747913" y="2076878"/>
            <a:ext cx="990600" cy="3539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Cat</a:t>
            </a:r>
            <a:endParaRPr lang="en-US" dirty="0"/>
          </a:p>
        </p:txBody>
      </p:sp>
      <p:cxnSp>
        <p:nvCxnSpPr>
          <p:cNvPr id="35" name="Elbow Connector 34"/>
          <p:cNvCxnSpPr>
            <a:stCxn id="32" idx="3"/>
            <a:endCxn id="34" idx="1"/>
          </p:cNvCxnSpPr>
          <p:nvPr/>
        </p:nvCxnSpPr>
        <p:spPr>
          <a:xfrm flipV="1">
            <a:off x="2062113" y="2253850"/>
            <a:ext cx="685800" cy="463034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6" name="Rectangle 35"/>
          <p:cNvSpPr/>
          <p:nvPr/>
        </p:nvSpPr>
        <p:spPr>
          <a:xfrm>
            <a:off x="4597138" y="2087090"/>
            <a:ext cx="762000" cy="35394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Tiger</a:t>
            </a:r>
            <a:endParaRPr lang="en-US" dirty="0"/>
          </a:p>
        </p:txBody>
      </p:sp>
      <p:cxnSp>
        <p:nvCxnSpPr>
          <p:cNvPr id="37" name="Elbow Connector 36"/>
          <p:cNvCxnSpPr>
            <a:stCxn id="38" idx="3"/>
            <a:endCxn id="36" idx="1"/>
          </p:cNvCxnSpPr>
          <p:nvPr/>
        </p:nvCxnSpPr>
        <p:spPr>
          <a:xfrm flipV="1">
            <a:off x="3901911" y="2264062"/>
            <a:ext cx="695227" cy="1906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8" name="Isosceles Triangle 37"/>
          <p:cNvSpPr/>
          <p:nvPr/>
        </p:nvSpPr>
        <p:spPr>
          <a:xfrm rot="16200000">
            <a:off x="3711411" y="2189768"/>
            <a:ext cx="228600" cy="152400"/>
          </a:xfrm>
          <a:prstGeom prst="triangl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763571" y="4100499"/>
            <a:ext cx="1100579" cy="35394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Car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2702350" y="4481499"/>
            <a:ext cx="936396" cy="35394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Engine</a:t>
            </a:r>
            <a:endParaRPr lang="en-US" dirty="0"/>
          </a:p>
        </p:txBody>
      </p:sp>
      <p:cxnSp>
        <p:nvCxnSpPr>
          <p:cNvPr id="44" name="Elbow Connector 43"/>
          <p:cNvCxnSpPr>
            <a:stCxn id="45" idx="3"/>
            <a:endCxn id="43" idx="1"/>
          </p:cNvCxnSpPr>
          <p:nvPr/>
        </p:nvCxnSpPr>
        <p:spPr>
          <a:xfrm>
            <a:off x="2016550" y="4283305"/>
            <a:ext cx="685800" cy="375166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45" name="Isosceles Triangle 44"/>
          <p:cNvSpPr/>
          <p:nvPr/>
        </p:nvSpPr>
        <p:spPr>
          <a:xfrm rot="16200000">
            <a:off x="1826050" y="4207105"/>
            <a:ext cx="228600" cy="152400"/>
          </a:xfrm>
          <a:prstGeom prst="triangl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702350" y="3643299"/>
            <a:ext cx="990600" cy="35394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Wheel</a:t>
            </a:r>
            <a:endParaRPr lang="en-US" dirty="0"/>
          </a:p>
        </p:txBody>
      </p:sp>
      <p:cxnSp>
        <p:nvCxnSpPr>
          <p:cNvPr id="51" name="Elbow Connector 50"/>
          <p:cNvCxnSpPr>
            <a:stCxn id="45" idx="3"/>
            <a:endCxn id="48" idx="1"/>
          </p:cNvCxnSpPr>
          <p:nvPr/>
        </p:nvCxnSpPr>
        <p:spPr>
          <a:xfrm flipV="1">
            <a:off x="2016550" y="3820271"/>
            <a:ext cx="685800" cy="463034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52" name="Rectangle 51"/>
          <p:cNvSpPr/>
          <p:nvPr/>
        </p:nvSpPr>
        <p:spPr>
          <a:xfrm>
            <a:off x="1245909" y="5551442"/>
            <a:ext cx="1100579" cy="3539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Book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5136036" y="5551442"/>
            <a:ext cx="1047947" cy="3539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err="1" smtClean="0"/>
              <a:t>TextBook</a:t>
            </a:r>
            <a:endParaRPr lang="en-US" dirty="0"/>
          </a:p>
        </p:txBody>
      </p:sp>
      <p:cxnSp>
        <p:nvCxnSpPr>
          <p:cNvPr id="54" name="Elbow Connector 53"/>
          <p:cNvCxnSpPr>
            <a:stCxn id="64" idx="3"/>
            <a:endCxn id="53" idx="1"/>
          </p:cNvCxnSpPr>
          <p:nvPr/>
        </p:nvCxnSpPr>
        <p:spPr>
          <a:xfrm>
            <a:off x="4327688" y="5728414"/>
            <a:ext cx="808348" cy="1588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</p:cxnSp>
      <p:sp>
        <p:nvSpPr>
          <p:cNvPr id="55" name="Isosceles Triangle 54"/>
          <p:cNvSpPr/>
          <p:nvPr/>
        </p:nvSpPr>
        <p:spPr>
          <a:xfrm rot="16200000">
            <a:off x="2308388" y="5652213"/>
            <a:ext cx="228600" cy="152400"/>
          </a:xfrm>
          <a:prstGeom prst="triangl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184688" y="5551442"/>
            <a:ext cx="990600" cy="3539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Novel</a:t>
            </a:r>
            <a:endParaRPr lang="en-US" dirty="0"/>
          </a:p>
        </p:txBody>
      </p:sp>
      <p:cxnSp>
        <p:nvCxnSpPr>
          <p:cNvPr id="57" name="Elbow Connector 56"/>
          <p:cNvCxnSpPr/>
          <p:nvPr/>
        </p:nvCxnSpPr>
        <p:spPr>
          <a:xfrm>
            <a:off x="2498888" y="5728413"/>
            <a:ext cx="685800" cy="1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</p:cxnSp>
      <p:sp>
        <p:nvSpPr>
          <p:cNvPr id="58" name="Rectangle 57"/>
          <p:cNvSpPr/>
          <p:nvPr/>
        </p:nvSpPr>
        <p:spPr>
          <a:xfrm>
            <a:off x="4837521" y="3781559"/>
            <a:ext cx="1100579" cy="35394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err="1" smtClean="0"/>
              <a:t>iPhone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6776300" y="4151174"/>
            <a:ext cx="1324092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Telephone</a:t>
            </a:r>
            <a:endParaRPr lang="en-US" dirty="0"/>
          </a:p>
        </p:txBody>
      </p:sp>
      <p:cxnSp>
        <p:nvCxnSpPr>
          <p:cNvPr id="60" name="Elbow Connector 59"/>
          <p:cNvCxnSpPr>
            <a:stCxn id="61" idx="3"/>
            <a:endCxn id="59" idx="1"/>
          </p:cNvCxnSpPr>
          <p:nvPr/>
        </p:nvCxnSpPr>
        <p:spPr>
          <a:xfrm>
            <a:off x="6090500" y="3964365"/>
            <a:ext cx="685800" cy="371475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sp>
        <p:nvSpPr>
          <p:cNvPr id="61" name="Isosceles Triangle 60"/>
          <p:cNvSpPr/>
          <p:nvPr/>
        </p:nvSpPr>
        <p:spPr>
          <a:xfrm rot="16200000">
            <a:off x="5900000" y="3888165"/>
            <a:ext cx="228600" cy="152400"/>
          </a:xfrm>
          <a:prstGeom prst="triangl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776300" y="3324359"/>
            <a:ext cx="990600" cy="35394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Camera</a:t>
            </a:r>
            <a:endParaRPr lang="en-US" dirty="0"/>
          </a:p>
        </p:txBody>
      </p:sp>
      <p:cxnSp>
        <p:nvCxnSpPr>
          <p:cNvPr id="63" name="Elbow Connector 62"/>
          <p:cNvCxnSpPr>
            <a:stCxn id="61" idx="3"/>
            <a:endCxn id="62" idx="1"/>
          </p:cNvCxnSpPr>
          <p:nvPr/>
        </p:nvCxnSpPr>
        <p:spPr>
          <a:xfrm flipV="1">
            <a:off x="6090500" y="3501331"/>
            <a:ext cx="685800" cy="463034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sp>
        <p:nvSpPr>
          <p:cNvPr id="64" name="Isosceles Triangle 63"/>
          <p:cNvSpPr/>
          <p:nvPr/>
        </p:nvSpPr>
        <p:spPr>
          <a:xfrm rot="16200000">
            <a:off x="4137188" y="5652214"/>
            <a:ext cx="228600" cy="152400"/>
          </a:xfrm>
          <a:prstGeom prst="triangl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327546" y="2402006"/>
            <a:ext cx="436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(a)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16173" y="3673523"/>
            <a:ext cx="65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(b)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07241" y="5461380"/>
            <a:ext cx="436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(c)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120184" y="3264089"/>
            <a:ext cx="53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(d)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132856"/>
            <a:ext cx="3168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super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class :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b="1" dirty="0" smtClean="0">
                <a:solidFill>
                  <a:srgbClr val="FFFF00"/>
                </a:solidFill>
              </a:rPr>
              <a:t>sub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class</a:t>
            </a:r>
          </a:p>
          <a:p>
            <a:endParaRPr lang="en-US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b="1" dirty="0" smtClean="0">
                <a:solidFill>
                  <a:srgbClr val="FFFF00"/>
                </a:solidFill>
              </a:rPr>
              <a:t>Parent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class :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b="1" dirty="0" smtClean="0">
                <a:solidFill>
                  <a:srgbClr val="FFFF00"/>
                </a:solidFill>
              </a:rPr>
              <a:t>child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class</a:t>
            </a:r>
            <a:endParaRPr lang="en-SG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059832" y="6027003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specialization</a:t>
            </a:r>
            <a:endParaRPr lang="en-US" sz="24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30754" y="6220886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Generalization</a:t>
            </a:r>
            <a:endParaRPr lang="en-SG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3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3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3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604448" y="4149080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00B050"/>
                </a:solidFill>
              </a:rPr>
              <a:t>UGStudent</a:t>
            </a:r>
            <a:endParaRPr lang="en-SG" b="1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604448" y="5642600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00B050"/>
                </a:solidFill>
              </a:rPr>
              <a:t>PGStudent</a:t>
            </a:r>
            <a:endParaRPr lang="en-SG" b="1" dirty="0">
              <a:solidFill>
                <a:srgbClr val="00B05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604448" y="4881092"/>
            <a:ext cx="1256654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00B050"/>
                </a:solidFill>
              </a:rPr>
              <a:t>NGStudent</a:t>
            </a:r>
            <a:endParaRPr lang="en-SG" b="1" dirty="0">
              <a:solidFill>
                <a:srgbClr val="00B050"/>
              </a:solidFill>
            </a:endParaRPr>
          </a:p>
        </p:txBody>
      </p:sp>
      <p:sp>
        <p:nvSpPr>
          <p:cNvPr id="35" name="Isosceles Triangle 34"/>
          <p:cNvSpPr/>
          <p:nvPr/>
        </p:nvSpPr>
        <p:spPr>
          <a:xfrm rot="16200000">
            <a:off x="7632340" y="490516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6" name="Elbow Connector 35"/>
          <p:cNvCxnSpPr>
            <a:stCxn id="44" idx="3"/>
            <a:endCxn id="27" idx="1"/>
          </p:cNvCxnSpPr>
          <p:nvPr/>
        </p:nvCxnSpPr>
        <p:spPr>
          <a:xfrm flipV="1">
            <a:off x="7992380" y="4342552"/>
            <a:ext cx="612068" cy="455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5" idx="3"/>
            <a:endCxn id="28" idx="1"/>
          </p:cNvCxnSpPr>
          <p:nvPr/>
        </p:nvCxnSpPr>
        <p:spPr>
          <a:xfrm>
            <a:off x="7992380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35" idx="3"/>
            <a:endCxn id="31" idx="1"/>
          </p:cNvCxnSpPr>
          <p:nvPr/>
        </p:nvCxnSpPr>
        <p:spPr>
          <a:xfrm>
            <a:off x="7992380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Isosceles Triangle 43"/>
          <p:cNvSpPr/>
          <p:nvPr/>
        </p:nvSpPr>
        <p:spPr>
          <a:xfrm rot="16200000">
            <a:off x="7632340" y="4185084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7" name="Rectangle 46"/>
          <p:cNvSpPr/>
          <p:nvPr/>
        </p:nvSpPr>
        <p:spPr>
          <a:xfrm>
            <a:off x="1907704" y="5229200"/>
            <a:ext cx="1256654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7030A0"/>
                </a:solidFill>
              </a:rPr>
              <a:t>NGStudent</a:t>
            </a:r>
            <a:endParaRPr lang="en-SG" b="1" dirty="0">
              <a:solidFill>
                <a:srgbClr val="7030A0"/>
              </a:solidFill>
            </a:endParaRPr>
          </a:p>
        </p:txBody>
      </p:sp>
      <p:sp>
        <p:nvSpPr>
          <p:cNvPr id="49" name="Isosceles Triangle 48"/>
          <p:cNvSpPr/>
          <p:nvPr/>
        </p:nvSpPr>
        <p:spPr>
          <a:xfrm rot="16200000">
            <a:off x="3167844" y="5253272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0" name="Elbow Connector 49"/>
          <p:cNvCxnSpPr>
            <a:stCxn id="49" idx="3"/>
          </p:cNvCxnSpPr>
          <p:nvPr/>
        </p:nvCxnSpPr>
        <p:spPr>
          <a:xfrm>
            <a:off x="3527884" y="5415290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31" grpId="0" animBg="1"/>
      <p:bldP spid="35" grpId="0" animBg="1"/>
      <p:bldP spid="44" grpId="0" animBg="1"/>
      <p:bldP spid="47" grpId="0" animBg="1"/>
      <p:bldP spid="4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32" name="Picture 1"/>
          <p:cNvPicPr>
            <a:picLocks noChangeAspect="1" noChangeArrowheads="1"/>
          </p:cNvPicPr>
          <p:nvPr/>
        </p:nvPicPr>
        <p:blipFill>
          <a:blip r:embed="rId4" cstate="print"/>
          <a:srcRect t="13357" b="15596"/>
          <a:stretch>
            <a:fillRect/>
          </a:stretch>
        </p:blipFill>
        <p:spPr bwMode="auto">
          <a:xfrm>
            <a:off x="373282" y="2708920"/>
            <a:ext cx="8250455" cy="2952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34" name="Straight Connector 33"/>
          <p:cNvCxnSpPr/>
          <p:nvPr/>
        </p:nvCxnSpPr>
        <p:spPr>
          <a:xfrm rot="5400000">
            <a:off x="3980794" y="4028676"/>
            <a:ext cx="867103" cy="28377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3"/>
          <p:cNvSpPr txBox="1">
            <a:spLocks/>
          </p:cNvSpPr>
          <p:nvPr/>
        </p:nvSpPr>
        <p:spPr>
          <a:xfrm>
            <a:off x="539552" y="548680"/>
            <a:ext cx="8229600" cy="117150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uLnTx/>
                <a:uFillTx/>
                <a:latin typeface="+mj-lt"/>
                <a:ea typeface="+mn-ea"/>
                <a:cs typeface="+mn-cs"/>
              </a:rPr>
              <a:t>Find two things that are </a:t>
            </a:r>
            <a:r>
              <a:rPr kumimoji="0" lang="en-US" sz="3600" b="1" i="0" u="sng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uLnTx/>
                <a:uFillTx/>
                <a:latin typeface="+mj-lt"/>
                <a:ea typeface="+mn-ea"/>
                <a:cs typeface="+mn-cs"/>
              </a:rPr>
              <a:t>completely</a:t>
            </a:r>
            <a:r>
              <a: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uLnTx/>
                <a:uFillTx/>
                <a:latin typeface="+mj-lt"/>
                <a:ea typeface="+mn-ea"/>
                <a:cs typeface="+mn-cs"/>
              </a:rPr>
              <a:t> different</a:t>
            </a: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uLnTx/>
                <a:uFillTx/>
                <a:latin typeface="+mj-lt"/>
                <a:ea typeface="+mn-ea"/>
                <a:cs typeface="+mn-cs"/>
              </a:rPr>
              <a:t> and </a:t>
            </a:r>
            <a:r>
              <a:rPr kumimoji="0" lang="en-US" sz="36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uLnTx/>
                <a:uFillTx/>
                <a:latin typeface="+mj-lt"/>
                <a:ea typeface="+mn-ea"/>
                <a:cs typeface="+mn-cs"/>
              </a:rPr>
              <a:t>not similar in any way.</a:t>
            </a:r>
            <a:endParaRPr kumimoji="0" lang="en-US" sz="3600" b="0" i="0" u="none" strike="noStrike" kern="1200" cap="none" spc="0" normalizeH="0" baseline="0" noProof="0" dirty="0" smtClean="0">
              <a:ln>
                <a:noFill/>
              </a:ln>
              <a:solidFill>
                <a:schemeClr val="bg1">
                  <a:lumMod val="85000"/>
                </a:schemeClr>
              </a:solidFill>
              <a:uLnTx/>
              <a:uFillTx/>
              <a:latin typeface="+mj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uLnTx/>
              <a:uFillTx/>
              <a:latin typeface="+mj-lt"/>
              <a:ea typeface="+mn-ea"/>
              <a:cs typeface="+mn-cs"/>
            </a:endParaRP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0" y="1916832"/>
            <a:ext cx="5040560" cy="57606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Java/C#: Single class </a:t>
            </a:r>
            <a:r>
              <a:rPr lang="en-US" sz="2800" dirty="0" smtClean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hierarchy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03586" y="2554014"/>
            <a:ext cx="1213944" cy="5360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9907" y="3778470"/>
            <a:ext cx="1539765" cy="53602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HelloWorld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075794" y="3762704"/>
            <a:ext cx="1213944" cy="5360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Square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117834" y="5223641"/>
            <a:ext cx="1476704" cy="5360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FilledSquare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30620" y="5249917"/>
            <a:ext cx="977463" cy="5360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920358" y="3746939"/>
            <a:ext cx="977463" cy="5360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4" name="Flowchart: Extract 13"/>
          <p:cNvSpPr/>
          <p:nvPr/>
        </p:nvSpPr>
        <p:spPr>
          <a:xfrm>
            <a:off x="1542659" y="3066431"/>
            <a:ext cx="344605" cy="272956"/>
          </a:xfrm>
          <a:prstGeom prst="flowChartExtra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5" name="Elbow Connector 14"/>
          <p:cNvCxnSpPr>
            <a:stCxn id="14" idx="2"/>
            <a:endCxn id="10" idx="0"/>
          </p:cNvCxnSpPr>
          <p:nvPr/>
        </p:nvCxnSpPr>
        <p:spPr>
          <a:xfrm rot="16200000" flipH="1">
            <a:off x="1987206" y="3067143"/>
            <a:ext cx="423317" cy="96780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4" idx="2"/>
            <a:endCxn id="9" idx="0"/>
          </p:cNvCxnSpPr>
          <p:nvPr/>
        </p:nvCxnSpPr>
        <p:spPr>
          <a:xfrm rot="5400000">
            <a:off x="1062835" y="3126342"/>
            <a:ext cx="439083" cy="86517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8" name="Elbow Connector 17"/>
          <p:cNvCxnSpPr>
            <a:stCxn id="14" idx="2"/>
            <a:endCxn id="13" idx="0"/>
          </p:cNvCxnSpPr>
          <p:nvPr/>
        </p:nvCxnSpPr>
        <p:spPr>
          <a:xfrm rot="16200000" flipH="1">
            <a:off x="2858250" y="2196099"/>
            <a:ext cx="407552" cy="269412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Extract 18"/>
          <p:cNvSpPr/>
          <p:nvPr/>
        </p:nvSpPr>
        <p:spPr>
          <a:xfrm>
            <a:off x="2520121" y="4280376"/>
            <a:ext cx="344605" cy="272956"/>
          </a:xfrm>
          <a:prstGeom prst="flowChartExtra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20" name="Elbow Connector 19"/>
          <p:cNvCxnSpPr>
            <a:stCxn id="19" idx="2"/>
            <a:endCxn id="11" idx="0"/>
          </p:cNvCxnSpPr>
          <p:nvPr/>
        </p:nvCxnSpPr>
        <p:spPr>
          <a:xfrm rot="16200000" flipH="1">
            <a:off x="2439151" y="4806605"/>
            <a:ext cx="670309" cy="16376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9" idx="2"/>
            <a:endCxn id="12" idx="0"/>
          </p:cNvCxnSpPr>
          <p:nvPr/>
        </p:nvCxnSpPr>
        <p:spPr>
          <a:xfrm rot="5400000">
            <a:off x="1557596" y="4115088"/>
            <a:ext cx="696585" cy="157307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6520148" y="2162825"/>
            <a:ext cx="630621" cy="2837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141775" y="3150798"/>
            <a:ext cx="536027" cy="33633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544908" y="3282176"/>
            <a:ext cx="520261" cy="3731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7255872" y="4532907"/>
            <a:ext cx="493987" cy="3731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133485" y="4543417"/>
            <a:ext cx="530773" cy="34684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254356" y="3313706"/>
            <a:ext cx="425670" cy="35735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8" name="Flowchart: Extract 27"/>
          <p:cNvSpPr/>
          <p:nvPr/>
        </p:nvSpPr>
        <p:spPr>
          <a:xfrm>
            <a:off x="6680697" y="2438759"/>
            <a:ext cx="344605" cy="272956"/>
          </a:xfrm>
          <a:prstGeom prst="flowChartExtra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29" name="Elbow Connector 28"/>
          <p:cNvCxnSpPr>
            <a:stCxn id="28" idx="2"/>
            <a:endCxn id="24" idx="0"/>
          </p:cNvCxnSpPr>
          <p:nvPr/>
        </p:nvCxnSpPr>
        <p:spPr>
          <a:xfrm rot="16200000" flipH="1">
            <a:off x="7043789" y="2520925"/>
            <a:ext cx="570461" cy="95203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30" name="Elbow Connector 29"/>
          <p:cNvCxnSpPr>
            <a:stCxn id="28" idx="2"/>
            <a:endCxn id="23" idx="0"/>
          </p:cNvCxnSpPr>
          <p:nvPr/>
        </p:nvCxnSpPr>
        <p:spPr>
          <a:xfrm rot="5400000">
            <a:off x="6411854" y="2709651"/>
            <a:ext cx="439083" cy="44321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31" name="Elbow Connector 30"/>
          <p:cNvCxnSpPr>
            <a:stCxn id="28" idx="2"/>
            <a:endCxn id="27" idx="0"/>
          </p:cNvCxnSpPr>
          <p:nvPr/>
        </p:nvCxnSpPr>
        <p:spPr>
          <a:xfrm rot="16200000" flipH="1">
            <a:off x="7359100" y="2205614"/>
            <a:ext cx="601991" cy="161419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33" name="Flowchart: Extract 32"/>
          <p:cNvSpPr/>
          <p:nvPr/>
        </p:nvSpPr>
        <p:spPr>
          <a:xfrm>
            <a:off x="7658159" y="3652704"/>
            <a:ext cx="344605" cy="272956"/>
          </a:xfrm>
          <a:prstGeom prst="flowChartExtra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35" name="Elbow Connector 34"/>
          <p:cNvCxnSpPr>
            <a:stCxn id="45" idx="2"/>
            <a:endCxn id="25" idx="0"/>
          </p:cNvCxnSpPr>
          <p:nvPr/>
        </p:nvCxnSpPr>
        <p:spPr>
          <a:xfrm rot="16200000" flipH="1">
            <a:off x="6558999" y="3589040"/>
            <a:ext cx="796434" cy="109130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36" name="Elbow Connector 35"/>
          <p:cNvCxnSpPr>
            <a:stCxn id="33" idx="2"/>
            <a:endCxn id="26" idx="0"/>
          </p:cNvCxnSpPr>
          <p:nvPr/>
        </p:nvCxnSpPr>
        <p:spPr>
          <a:xfrm rot="16200000" flipH="1">
            <a:off x="7805789" y="3950333"/>
            <a:ext cx="617757" cy="56841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37" name="Rectangle 36"/>
          <p:cNvSpPr/>
          <p:nvPr/>
        </p:nvSpPr>
        <p:spPr>
          <a:xfrm>
            <a:off x="8028384" y="2204864"/>
            <a:ext cx="425670" cy="35735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5501328" y="4117748"/>
            <a:ext cx="520261" cy="3731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5212292" y="5120909"/>
            <a:ext cx="493987" cy="3731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6089905" y="5131419"/>
            <a:ext cx="530773" cy="34684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2" name="Flowchart: Extract 41"/>
          <p:cNvSpPr/>
          <p:nvPr/>
        </p:nvSpPr>
        <p:spPr>
          <a:xfrm>
            <a:off x="5614579" y="4488276"/>
            <a:ext cx="344605" cy="272956"/>
          </a:xfrm>
          <a:prstGeom prst="flowChartExtra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43" name="Elbow Connector 42"/>
          <p:cNvCxnSpPr>
            <a:stCxn id="42" idx="2"/>
            <a:endCxn id="40" idx="0"/>
          </p:cNvCxnSpPr>
          <p:nvPr/>
        </p:nvCxnSpPr>
        <p:spPr>
          <a:xfrm rot="5400000">
            <a:off x="5443246" y="4777272"/>
            <a:ext cx="359677" cy="32759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4" name="Elbow Connector 43"/>
          <p:cNvCxnSpPr>
            <a:stCxn id="42" idx="2"/>
            <a:endCxn id="41" idx="0"/>
          </p:cNvCxnSpPr>
          <p:nvPr/>
        </p:nvCxnSpPr>
        <p:spPr>
          <a:xfrm rot="16200000" flipH="1">
            <a:off x="5885994" y="4662120"/>
            <a:ext cx="370187" cy="56841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5" name="Flowchart: Extract 44"/>
          <p:cNvSpPr/>
          <p:nvPr/>
        </p:nvSpPr>
        <p:spPr>
          <a:xfrm>
            <a:off x="6239263" y="3463517"/>
            <a:ext cx="344605" cy="272956"/>
          </a:xfrm>
          <a:prstGeom prst="flowChartExtra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46" name="Elbow Connector 45"/>
          <p:cNvCxnSpPr>
            <a:stCxn id="33" idx="2"/>
            <a:endCxn id="25" idx="0"/>
          </p:cNvCxnSpPr>
          <p:nvPr/>
        </p:nvCxnSpPr>
        <p:spPr>
          <a:xfrm rot="5400000">
            <a:off x="7363041" y="4065485"/>
            <a:ext cx="607247" cy="32759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4211960" y="1844824"/>
            <a:ext cx="1728192" cy="4752528"/>
          </a:xfrm>
          <a:prstGeom prst="line">
            <a:avLst/>
          </a:prstGeom>
          <a:ln w="762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788024" y="5877272"/>
            <a:ext cx="42716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C++: Many class hierarchies </a:t>
            </a:r>
            <a:endParaRPr lang="en-SG" sz="2800" dirty="0" smtClean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40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3" grpId="0" animBg="1"/>
      <p:bldP spid="37" grpId="0" animBg="1"/>
      <p:bldP spid="38" grpId="0" animBg="1"/>
      <p:bldP spid="40" grpId="0" animBg="1"/>
      <p:bldP spid="41" grpId="0" animBg="1"/>
      <p:bldP spid="42" grpId="0" animBg="1"/>
      <p:bldP spid="45" grpId="0" animBg="1"/>
      <p:bldP spid="5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16016" y="3140968"/>
            <a:ext cx="1152128" cy="38694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868144" y="3140968"/>
            <a:ext cx="1152128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716016" y="3140968"/>
            <a:ext cx="2304256" cy="386944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prstClr val="white"/>
                </a:solidFill>
              </a:rPr>
              <a:t>:</a:t>
            </a:r>
            <a:r>
              <a:rPr lang="en-US" b="1" u="sng" dirty="0" err="1" smtClean="0">
                <a:solidFill>
                  <a:prstClr val="white"/>
                </a:solidFill>
              </a:rPr>
              <a:t>UGStudent</a:t>
            </a:r>
            <a:endParaRPr lang="en-SG" b="1" u="sng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5" idx="3"/>
            <a:endCxn id="19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3"/>
            <a:endCxn id="22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139952" y="5229200"/>
            <a:ext cx="1256400" cy="1440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39952" y="5373216"/>
            <a:ext cx="1256400" cy="6480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getAge</a:t>
            </a:r>
            <a:r>
              <a:rPr lang="en-US" dirty="0" smtClean="0">
                <a:solidFill>
                  <a:prstClr val="white"/>
                </a:solidFill>
              </a:rPr>
              <a:t>()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16016" y="3140968"/>
            <a:ext cx="1152128" cy="38694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868144" y="3140968"/>
            <a:ext cx="1152128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716016" y="3140968"/>
            <a:ext cx="2304256" cy="386944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prstClr val="white"/>
                </a:solidFill>
              </a:rPr>
              <a:t>:</a:t>
            </a:r>
            <a:r>
              <a:rPr lang="en-US" b="1" u="sng" dirty="0" err="1" smtClean="0">
                <a:solidFill>
                  <a:prstClr val="white"/>
                </a:solidFill>
              </a:rPr>
              <a:t>UGStudent</a:t>
            </a:r>
            <a:endParaRPr lang="en-SG" b="1" u="sng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16016" y="3140968"/>
            <a:ext cx="1152128" cy="38694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868144" y="3140968"/>
            <a:ext cx="1152128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716016" y="3140968"/>
            <a:ext cx="2304256" cy="386944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prstClr val="white"/>
                </a:solidFill>
              </a:rPr>
              <a:t>:</a:t>
            </a:r>
            <a:r>
              <a:rPr lang="en-US" b="1" u="sng" dirty="0" err="1" smtClean="0">
                <a:solidFill>
                  <a:prstClr val="white"/>
                </a:solidFill>
              </a:rPr>
              <a:t>UGStudent</a:t>
            </a:r>
            <a:endParaRPr lang="en-SG" b="1" u="sng" dirty="0">
              <a:solidFill>
                <a:prstClr val="white"/>
              </a:solidFill>
            </a:endParaRPr>
          </a:p>
        </p:txBody>
      </p:sp>
      <p:grpSp>
        <p:nvGrpSpPr>
          <p:cNvPr id="30" name="Group 12"/>
          <p:cNvGrpSpPr/>
          <p:nvPr/>
        </p:nvGrpSpPr>
        <p:grpSpPr>
          <a:xfrm>
            <a:off x="539552" y="5589240"/>
            <a:ext cx="4752528" cy="792088"/>
            <a:chOff x="930161" y="5509313"/>
            <a:chExt cx="7398727" cy="1144404"/>
          </a:xfrm>
        </p:grpSpPr>
        <p:sp>
          <p:nvSpPr>
            <p:cNvPr id="31" name="TextBox 30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0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000" b="1" dirty="0">
                <a:solidFill>
                  <a:srgbClr val="C00000"/>
                </a:solidFill>
              </a:endParaRPr>
            </a:p>
          </p:txBody>
        </p:sp>
        <p:sp>
          <p:nvSpPr>
            <p:cNvPr id="3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36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Substitutability</a:t>
              </a:r>
              <a:endParaRPr lang="en-SG" sz="36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467544" y="1988840"/>
            <a:ext cx="3960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If expecting super class, </a:t>
            </a:r>
            <a:br>
              <a:rPr lang="en-US" sz="2400" dirty="0" smtClean="0">
                <a:solidFill>
                  <a:srgbClr val="FFFF00"/>
                </a:solidFill>
              </a:rPr>
            </a:br>
            <a:r>
              <a:rPr lang="en-US" sz="2400" dirty="0" smtClean="0">
                <a:solidFill>
                  <a:srgbClr val="FFFF00"/>
                </a:solidFill>
              </a:rPr>
              <a:t>can accept sub class</a:t>
            </a:r>
            <a:endParaRPr lang="en-SG" sz="2400" dirty="0">
              <a:solidFill>
                <a:srgbClr val="FFFF0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33" name="Elbow Connector 32"/>
          <p:cNvCxnSpPr>
            <a:endCxn id="28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endCxn id="29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grpSp>
        <p:nvGrpSpPr>
          <p:cNvPr id="9" name="Group 12"/>
          <p:cNvGrpSpPr/>
          <p:nvPr/>
        </p:nvGrpSpPr>
        <p:grpSpPr>
          <a:xfrm>
            <a:off x="4427984" y="5589240"/>
            <a:ext cx="4752528" cy="792088"/>
            <a:chOff x="930161" y="5509313"/>
            <a:chExt cx="7398727" cy="1144404"/>
          </a:xfrm>
        </p:grpSpPr>
        <p:sp>
          <p:nvSpPr>
            <p:cNvPr id="10" name="TextBox 9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0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000" b="1" dirty="0">
                <a:solidFill>
                  <a:srgbClr val="C00000"/>
                </a:solidFill>
              </a:endParaRPr>
            </a:p>
          </p:txBody>
        </p:sp>
        <p:sp>
          <p:nvSpPr>
            <p:cNvPr id="11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36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Substitutability</a:t>
              </a:r>
              <a:endParaRPr lang="en-SG" sz="36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496" y="2204864"/>
            <a:ext cx="7920880" cy="4333116"/>
            <a:chOff x="35496" y="2204864"/>
            <a:chExt cx="7920880" cy="4333116"/>
          </a:xfrm>
        </p:grpSpPr>
        <p:sp>
          <p:nvSpPr>
            <p:cNvPr id="6" name="Content Placeholder 3"/>
            <p:cNvSpPr txBox="1">
              <a:spLocks/>
            </p:cNvSpPr>
            <p:nvPr/>
          </p:nvSpPr>
          <p:spPr>
            <a:xfrm>
              <a:off x="35496" y="5157192"/>
              <a:ext cx="5976664" cy="1380788"/>
            </a:xfrm>
            <a:prstGeom prst="rect">
              <a:avLst/>
            </a:prstGeom>
          </p:spPr>
          <p:txBody>
            <a:bodyPr vert="horz" wrap="square" lIns="87273" tIns="43637" rIns="87273" bIns="43637" rtlCol="0">
              <a:spAutoFit/>
            </a:bodyPr>
            <a:lstStyle/>
            <a:p>
              <a:pPr lvl="0">
                <a:spcBef>
                  <a:spcPct val="20000"/>
                </a:spcBef>
                <a:buSzPct val="50000"/>
              </a:pP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Based on</a:t>
              </a:r>
              <a:b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</a:br>
              <a:r>
                <a:rPr kumimoji="0" 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en-US" sz="2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Liscov</a:t>
              </a: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Substitution Principle</a:t>
              </a:r>
              <a:r>
                <a:rPr lang="en-US" sz="2800" dirty="0" smtClean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br>
                <a:rPr lang="en-US" sz="2800" dirty="0" smtClean="0">
                  <a:solidFill>
                    <a:schemeClr val="bg1">
                      <a:lumMod val="85000"/>
                    </a:schemeClr>
                  </a:solidFill>
                </a:rPr>
              </a:br>
              <a:r>
                <a:rPr lang="en-US" sz="2800" dirty="0" smtClean="0">
                  <a:solidFill>
                    <a:schemeClr val="bg1">
                      <a:lumMod val="85000"/>
                    </a:schemeClr>
                  </a:solidFill>
                </a:rPr>
                <a:t>by Barbara </a:t>
              </a:r>
              <a:r>
                <a:rPr lang="en-US" sz="2800" dirty="0" err="1" smtClean="0">
                  <a:solidFill>
                    <a:schemeClr val="bg1">
                      <a:lumMod val="85000"/>
                    </a:schemeClr>
                  </a:solidFill>
                </a:rPr>
                <a:t>Liskov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372737" name="Picture 1" descr="C:\Users\adminNUS\Dropbox\Public\IMG_0663.JPG"/>
            <p:cNvPicPr>
              <a:picLocks noChangeAspect="1" noChangeArrowheads="1"/>
            </p:cNvPicPr>
            <p:nvPr/>
          </p:nvPicPr>
          <p:blipFill>
            <a:blip r:embed="rId4" cstate="print"/>
            <a:srcRect l="11672" t="41499"/>
            <a:stretch>
              <a:fillRect/>
            </a:stretch>
          </p:blipFill>
          <p:spPr bwMode="auto">
            <a:xfrm>
              <a:off x="1763688" y="2348880"/>
              <a:ext cx="6192688" cy="30761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399810" name="Picture 2"/>
            <p:cNvPicPr>
              <a:picLocks noChangeAspect="1" noChangeArrowheads="1"/>
            </p:cNvPicPr>
            <p:nvPr/>
          </p:nvPicPr>
          <p:blipFill>
            <a:blip r:embed="rId5" cstate="print"/>
            <a:srcRect r="13983"/>
            <a:stretch>
              <a:fillRect/>
            </a:stretch>
          </p:blipFill>
          <p:spPr bwMode="auto">
            <a:xfrm>
              <a:off x="899592" y="2204864"/>
              <a:ext cx="2313096" cy="22409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Isosceles Triangle 17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11" name="Straight Connector 10"/>
          <p:cNvCxnSpPr>
            <a:endCxn id="13" idx="0"/>
          </p:cNvCxnSpPr>
          <p:nvPr/>
        </p:nvCxnSpPr>
        <p:spPr>
          <a:xfrm flipH="1">
            <a:off x="2320007" y="3933056"/>
            <a:ext cx="144017" cy="9361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91680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Admin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72200" y="414908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UGStudent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403648" y="2924944"/>
            <a:ext cx="1872208" cy="1078497"/>
          </a:xfrm>
          <a:prstGeom prst="foldedCorner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>
            <a:sp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foreach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Student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s.getAge</a:t>
            </a:r>
            <a:r>
              <a:rPr lang="en-US" dirty="0">
                <a:solidFill>
                  <a:schemeClr val="tx1"/>
                </a:solidFill>
              </a:rPr>
              <a:t>();</a:t>
            </a:r>
          </a:p>
          <a:p>
            <a:r>
              <a:rPr lang="en-US" b="1" dirty="0">
                <a:solidFill>
                  <a:schemeClr val="tx1"/>
                </a:solidFill>
              </a:rPr>
              <a:t>   …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39952" y="4869160"/>
            <a:ext cx="1256654" cy="3869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5" name="Isosceles Triangle 24"/>
          <p:cNvSpPr/>
          <p:nvPr/>
        </p:nvSpPr>
        <p:spPr>
          <a:xfrm rot="16200000">
            <a:off x="5400092" y="4905164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6" name="Elbow Connector 25"/>
          <p:cNvCxnSpPr>
            <a:stCxn id="25" idx="3"/>
            <a:endCxn id="16" idx="1"/>
          </p:cNvCxnSpPr>
          <p:nvPr/>
        </p:nvCxnSpPr>
        <p:spPr>
          <a:xfrm flipV="1">
            <a:off x="5760132" y="4342552"/>
            <a:ext cx="612068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3" idx="3"/>
            <a:endCxn id="24" idx="1"/>
          </p:cNvCxnSpPr>
          <p:nvPr/>
        </p:nvCxnSpPr>
        <p:spPr>
          <a:xfrm>
            <a:off x="2948334" y="5062632"/>
            <a:ext cx="119161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07904" y="4725144"/>
            <a:ext cx="21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*</a:t>
            </a:r>
            <a:endParaRPr lang="en-SG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16016" y="3140968"/>
            <a:ext cx="1152128" cy="38694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868144" y="3140968"/>
            <a:ext cx="1152128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716016" y="3140968"/>
            <a:ext cx="2304256" cy="386944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prstClr val="white"/>
                </a:solidFill>
              </a:rPr>
              <a:t>:</a:t>
            </a:r>
            <a:r>
              <a:rPr lang="en-US" b="1" u="sng" dirty="0" err="1" smtClean="0">
                <a:solidFill>
                  <a:prstClr val="white"/>
                </a:solidFill>
              </a:rPr>
              <a:t>UGStudent</a:t>
            </a:r>
            <a:endParaRPr lang="en-SG" b="1" u="sng" dirty="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72200" y="5642600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PGStudent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72200" y="4881092"/>
            <a:ext cx="1256654" cy="38694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prstClr val="white"/>
                </a:solidFill>
              </a:rPr>
              <a:t>NGStudent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33" name="Elbow Connector 32"/>
          <p:cNvCxnSpPr>
            <a:endCxn id="28" idx="1"/>
          </p:cNvCxnSpPr>
          <p:nvPr/>
        </p:nvCxnSpPr>
        <p:spPr>
          <a:xfrm>
            <a:off x="5760132" y="5067182"/>
            <a:ext cx="612068" cy="7688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endCxn id="29" idx="1"/>
          </p:cNvCxnSpPr>
          <p:nvPr/>
        </p:nvCxnSpPr>
        <p:spPr>
          <a:xfrm>
            <a:off x="5760132" y="5067182"/>
            <a:ext cx="612068" cy="7382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9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029" y="3017838"/>
            <a:ext cx="5722706" cy="1143000"/>
          </a:xfrm>
        </p:spPr>
        <p:txBody>
          <a:bodyPr>
            <a:noAutofit/>
          </a:bodyPr>
          <a:lstStyle/>
          <a:p>
            <a:pPr algn="l"/>
            <a:r>
              <a:rPr lang="en-SG" sz="3200" dirty="0" smtClean="0"/>
              <a:t>Lecture 7:</a:t>
            </a:r>
            <a:br>
              <a:rPr lang="en-SG" sz="3200" dirty="0" smtClean="0"/>
            </a:br>
            <a:r>
              <a:rPr lang="en-SG" sz="3200" dirty="0" smtClean="0">
                <a:solidFill>
                  <a:srgbClr val="FFFF00"/>
                </a:solidFill>
              </a:rPr>
              <a:t>Still doing detailed design, while getting more out of OO</a:t>
            </a:r>
            <a:br>
              <a:rPr lang="en-SG" sz="3200" dirty="0" smtClean="0">
                <a:solidFill>
                  <a:srgbClr val="FFFF00"/>
                </a:solidFill>
              </a:rPr>
            </a:br>
            <a:endParaRPr lang="en-SG" sz="3200" dirty="0">
              <a:solidFill>
                <a:srgbClr val="FFFF00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 rot="-60000">
            <a:off x="171450" y="51435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5" name="Pentagon 4"/>
          <p:cNvSpPr/>
          <p:nvPr/>
        </p:nvSpPr>
        <p:spPr>
          <a:xfrm rot="-60000">
            <a:off x="1917487" y="51435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6" name="Pentagon 5"/>
          <p:cNvSpPr/>
          <p:nvPr/>
        </p:nvSpPr>
        <p:spPr>
          <a:xfrm rot="-60000">
            <a:off x="3663524" y="51435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 rot="-60000">
            <a:off x="5409561" y="51435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8" name="Pentagon 7"/>
          <p:cNvSpPr/>
          <p:nvPr/>
        </p:nvSpPr>
        <p:spPr>
          <a:xfrm rot="5400000">
            <a:off x="7245600" y="91965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9" name="Pentagon 8"/>
          <p:cNvSpPr/>
          <p:nvPr/>
        </p:nvSpPr>
        <p:spPr>
          <a:xfrm rot="5400000">
            <a:off x="7245600" y="2691300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0" name="Pentagon 9"/>
          <p:cNvSpPr/>
          <p:nvPr/>
        </p:nvSpPr>
        <p:spPr>
          <a:xfrm rot="10800000">
            <a:off x="7335600" y="4574325"/>
            <a:ext cx="1656000" cy="1836000"/>
          </a:xfrm>
          <a:prstGeom prst="homePlate">
            <a:avLst>
              <a:gd name="adj" fmla="val 11092"/>
            </a:avLst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1" name="Pentagon 10"/>
          <p:cNvSpPr/>
          <p:nvPr/>
        </p:nvSpPr>
        <p:spPr>
          <a:xfrm rot="10800000">
            <a:off x="5544564" y="4783875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2" name="Pentagon 11"/>
          <p:cNvSpPr/>
          <p:nvPr/>
        </p:nvSpPr>
        <p:spPr>
          <a:xfrm rot="10800000">
            <a:off x="3753526" y="4783875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3" name="Pentagon 12"/>
          <p:cNvSpPr/>
          <p:nvPr/>
        </p:nvSpPr>
        <p:spPr>
          <a:xfrm rot="10800000">
            <a:off x="1962488" y="4783876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4" name="Pentagon 13"/>
          <p:cNvSpPr/>
          <p:nvPr/>
        </p:nvSpPr>
        <p:spPr>
          <a:xfrm rot="10800000">
            <a:off x="171450" y="4783876"/>
            <a:ext cx="1656000" cy="1836000"/>
          </a:xfrm>
          <a:prstGeom prst="homePlate">
            <a:avLst>
              <a:gd name="adj" fmla="val 11092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2000" y="21336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1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819150" y="45720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11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3067050" y="45720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10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2457450" y="21336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2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4191000" y="21336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3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5848350" y="21336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4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6972300" y="226695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5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6953250" y="337185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6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7334250" y="4457700"/>
            <a:ext cx="419100" cy="419100"/>
          </a:xfrm>
          <a:prstGeom prst="ellipse">
            <a:avLst/>
          </a:prstGeom>
          <a:solidFill>
            <a:srgbClr val="FFFF99"/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7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229350" y="45720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8</a:t>
            </a:r>
            <a:endParaRPr lang="en-SG" b="1" dirty="0">
              <a:solidFill>
                <a:prstClr val="black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400550" y="4572000"/>
            <a:ext cx="419100" cy="4191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9</a:t>
            </a:r>
            <a:endParaRPr lang="en-SG" b="1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344816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41" name="Straight Connector 40"/>
          <p:cNvCxnSpPr>
            <a:stCxn id="50" idx="3"/>
          </p:cNvCxnSpPr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/>
            </a:r>
            <a:br>
              <a:rPr lang="en-US" b="1" dirty="0" smtClean="0">
                <a:solidFill>
                  <a:prstClr val="white"/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olded Corner 68"/>
          <p:cNvSpPr/>
          <p:nvPr/>
        </p:nvSpPr>
        <p:spPr>
          <a:xfrm>
            <a:off x="395536" y="5589240"/>
            <a:ext cx="3816424" cy="959619"/>
          </a:xfrm>
          <a:prstGeom prst="foldedCorner">
            <a:avLst>
              <a:gd name="adj" fmla="val 1038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b="1" dirty="0" err="1" smtClean="0">
                <a:solidFill>
                  <a:schemeClr val="tx1"/>
                </a:solidFill>
              </a:rPr>
              <a:t>StorageStub</a:t>
            </a:r>
            <a:r>
              <a:rPr lang="en-US" b="1" dirty="0" smtClean="0">
                <a:solidFill>
                  <a:schemeClr val="tx1"/>
                </a:solidFill>
              </a:rPr>
              <a:t>()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olded Corner 45"/>
          <p:cNvSpPr/>
          <p:nvPr/>
        </p:nvSpPr>
        <p:spPr>
          <a:xfrm>
            <a:off x="2915816" y="1742625"/>
            <a:ext cx="2736304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344816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41" name="Straight Connector 40"/>
          <p:cNvCxnSpPr>
            <a:stCxn id="50" idx="3"/>
          </p:cNvCxnSpPr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FileStorage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61" name="Isosceles Triangle 60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2" name="Elbow Connector 61"/>
          <p:cNvCxnSpPr>
            <a:stCxn id="61" idx="3"/>
            <a:endCxn id="58" idx="1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61" idx="3"/>
            <a:endCxn id="48" idx="1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61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/>
            </a:r>
            <a:br>
              <a:rPr lang="en-US" b="1" dirty="0" smtClean="0">
                <a:solidFill>
                  <a:prstClr val="white"/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olded Corner 68"/>
          <p:cNvSpPr/>
          <p:nvPr/>
        </p:nvSpPr>
        <p:spPr>
          <a:xfrm>
            <a:off x="395536" y="5589240"/>
            <a:ext cx="3816424" cy="959619"/>
          </a:xfrm>
          <a:prstGeom prst="foldedCorner">
            <a:avLst>
              <a:gd name="adj" fmla="val 1038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b="1" dirty="0" err="1" smtClean="0">
                <a:solidFill>
                  <a:schemeClr val="tx1"/>
                </a:solidFill>
              </a:rPr>
              <a:t>StorageStub</a:t>
            </a:r>
            <a:r>
              <a:rPr lang="en-US" b="1" dirty="0" smtClean="0">
                <a:solidFill>
                  <a:schemeClr val="tx1"/>
                </a:solidFill>
              </a:rPr>
              <a:t>()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DBStorage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olded Corner 45"/>
          <p:cNvSpPr/>
          <p:nvPr/>
        </p:nvSpPr>
        <p:spPr>
          <a:xfrm>
            <a:off x="2915816" y="1742625"/>
            <a:ext cx="2736304" cy="1572553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US" b="1" dirty="0" smtClean="0">
              <a:solidFill>
                <a:srgbClr val="FFFF00"/>
              </a:solidFill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7164288" y="6034608"/>
            <a:ext cx="1728192" cy="562744"/>
          </a:xfrm>
          <a:prstGeom prst="wedgeRoundRectCallout">
            <a:avLst>
              <a:gd name="adj1" fmla="val -100795"/>
              <a:gd name="adj2" fmla="val -45004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All ‘load’ the same way?</a:t>
            </a:r>
            <a:endParaRPr lang="en-SG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92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44" grpId="0" animBg="1"/>
      <p:bldP spid="3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344816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41" name="Straight Connector 40"/>
          <p:cNvCxnSpPr>
            <a:stCxn id="50" idx="3"/>
          </p:cNvCxnSpPr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61" name="Isosceles Triangle 60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2" name="Elbow Connector 61"/>
          <p:cNvCxnSpPr>
            <a:stCxn id="61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61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61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/>
            </a:r>
            <a:br>
              <a:rPr lang="en-US" b="1" dirty="0" smtClean="0">
                <a:solidFill>
                  <a:prstClr val="white"/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FF00"/>
                </a:solidFill>
              </a:rPr>
              <a:t>load()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Storage</a:t>
            </a:r>
            <a:r>
              <a:rPr lang="en-US" b="1" dirty="0" err="1" smtClean="0">
                <a:solidFill>
                  <a:prstClr val="white"/>
                </a:solidFill>
              </a:rPr>
              <a:t>Stub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FF00"/>
                </a:solidFill>
              </a:rPr>
              <a:t>load()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DBStorage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FF00"/>
                </a:solidFill>
              </a:rPr>
              <a:t>load()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prstClr val="white"/>
                </a:solidFill>
              </a:rPr>
              <a:t>FileStorage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FF00"/>
                </a:solidFill>
              </a:rPr>
              <a:t>load()</a:t>
            </a:r>
            <a:endParaRPr lang="en-SG" dirty="0">
              <a:solidFill>
                <a:srgbClr val="FFFF00"/>
              </a:solidFill>
            </a:endParaRPr>
          </a:p>
        </p:txBody>
      </p:sp>
      <p:grpSp>
        <p:nvGrpSpPr>
          <p:cNvPr id="60" name="Group 12"/>
          <p:cNvGrpSpPr/>
          <p:nvPr/>
        </p:nvGrpSpPr>
        <p:grpSpPr>
          <a:xfrm>
            <a:off x="2339752" y="5517232"/>
            <a:ext cx="3744416" cy="792088"/>
            <a:chOff x="930161" y="5509313"/>
            <a:chExt cx="7398727" cy="1144404"/>
          </a:xfrm>
        </p:grpSpPr>
        <p:sp>
          <p:nvSpPr>
            <p:cNvPr id="66" name="TextBox 65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0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2000" b="1" dirty="0">
                <a:solidFill>
                  <a:srgbClr val="C00000"/>
                </a:solidFill>
              </a:endParaRPr>
            </a:p>
          </p:txBody>
        </p:sp>
        <p:sp>
          <p:nvSpPr>
            <p:cNvPr id="67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36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Overriding</a:t>
              </a:r>
              <a:endParaRPr lang="en-SG" sz="36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70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344816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41" name="Straight Connector 40"/>
          <p:cNvCxnSpPr>
            <a:stCxn id="50" idx="3"/>
          </p:cNvCxnSpPr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61" name="Isosceles Triangle 60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2" name="Elbow Connector 61"/>
          <p:cNvCxnSpPr>
            <a:stCxn id="61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61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61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/>
            </a:r>
            <a:br>
              <a:rPr lang="en-US" b="1" dirty="0" smtClean="0">
                <a:solidFill>
                  <a:prstClr val="white"/>
                </a:solidFill>
              </a:rPr>
            </a:b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load()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Storage</a:t>
            </a:r>
            <a:r>
              <a:rPr lang="en-US" b="1" dirty="0" err="1" smtClean="0">
                <a:solidFill>
                  <a:schemeClr val="bg1"/>
                </a:solidFill>
              </a:rPr>
              <a:t>Stub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load()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DBStorage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load()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FileStorage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load()</a:t>
            </a:r>
            <a:endParaRPr lang="en-SG" dirty="0">
              <a:solidFill>
                <a:schemeClr val="bg1"/>
              </a:solidFill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olded Corner 44"/>
          <p:cNvSpPr/>
          <p:nvPr/>
        </p:nvSpPr>
        <p:spPr>
          <a:xfrm>
            <a:off x="2915816" y="1963962"/>
            <a:ext cx="2736304" cy="1129879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s.</a:t>
            </a:r>
            <a:r>
              <a:rPr lang="en-US" sz="2800" b="1" dirty="0" err="1" smtClean="0">
                <a:solidFill>
                  <a:srgbClr val="C00000"/>
                </a:solidFill>
              </a:rPr>
              <a:t>load</a:t>
            </a:r>
            <a:r>
              <a:rPr lang="en-US" sz="2800" b="1" dirty="0" smtClean="0">
                <a:solidFill>
                  <a:srgbClr val="C00000"/>
                </a:solidFill>
              </a:rPr>
              <a:t>()</a:t>
            </a: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;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3528" y="19888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At compile time…</a:t>
            </a:r>
            <a:endParaRPr lang="en-SG" dirty="0">
              <a:solidFill>
                <a:srgbClr val="FFFF00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olded Corner 57"/>
          <p:cNvSpPr/>
          <p:nvPr/>
        </p:nvSpPr>
        <p:spPr>
          <a:xfrm>
            <a:off x="395536" y="5589240"/>
            <a:ext cx="3816424" cy="959619"/>
          </a:xfrm>
          <a:prstGeom prst="foldedCorner">
            <a:avLst>
              <a:gd name="adj" fmla="val 1038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b="1" dirty="0" err="1" smtClean="0">
                <a:solidFill>
                  <a:schemeClr val="tx1"/>
                </a:solidFill>
              </a:rPr>
              <a:t>StorageStub</a:t>
            </a:r>
            <a:r>
              <a:rPr lang="en-US" b="1" dirty="0" smtClean="0">
                <a:solidFill>
                  <a:schemeClr val="tx1"/>
                </a:solidFill>
              </a:rPr>
              <a:t>()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259228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olded Corner 44"/>
          <p:cNvSpPr/>
          <p:nvPr/>
        </p:nvSpPr>
        <p:spPr>
          <a:xfrm>
            <a:off x="2915816" y="1895859"/>
            <a:ext cx="2736304" cy="1266086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3528" y="19888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At run-time…</a:t>
            </a:r>
            <a:endParaRPr lang="en-SG" dirty="0">
              <a:solidFill>
                <a:srgbClr val="FFFF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lded Corner 47"/>
          <p:cNvSpPr/>
          <p:nvPr/>
        </p:nvSpPr>
        <p:spPr>
          <a:xfrm>
            <a:off x="395536" y="5538162"/>
            <a:ext cx="4464496" cy="1061775"/>
          </a:xfrm>
          <a:prstGeom prst="foldedCorner">
            <a:avLst>
              <a:gd name="adj" fmla="val 1038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sz="2400" b="1" dirty="0" err="1" smtClean="0">
                <a:solidFill>
                  <a:srgbClr val="FFFF00"/>
                </a:solidFill>
              </a:rPr>
              <a:t>StorageStub</a:t>
            </a:r>
            <a:r>
              <a:rPr lang="en-US" sz="2400" b="1" dirty="0" smtClean="0">
                <a:solidFill>
                  <a:srgbClr val="FFFF00"/>
                </a:solidFill>
              </a:rPr>
              <a:t>()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292080" y="4005064"/>
            <a:ext cx="1080120" cy="432048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 smtClean="0">
                <a:solidFill>
                  <a:prstClr val="white"/>
                </a:solidFill>
              </a:rPr>
              <a:t>:Logic</a:t>
            </a:r>
            <a:endParaRPr lang="en-SG" sz="2000" b="1" u="sng" dirty="0">
              <a:solidFill>
                <a:prstClr val="white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7092280" y="4005064"/>
            <a:ext cx="1691680" cy="432048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 smtClean="0">
                <a:solidFill>
                  <a:prstClr val="white"/>
                </a:solidFill>
              </a:rPr>
              <a:t>s:</a:t>
            </a:r>
            <a:r>
              <a:rPr lang="en-US" sz="2000" b="1" u="sng" dirty="0" smtClean="0">
                <a:solidFill>
                  <a:srgbClr val="FFFF00"/>
                </a:solidFill>
              </a:rPr>
              <a:t>StorageStub</a:t>
            </a:r>
            <a:endParaRPr lang="en-SG" sz="2000" b="1" u="sng" dirty="0">
              <a:solidFill>
                <a:srgbClr val="FFFF00"/>
              </a:solidFill>
            </a:endParaRPr>
          </a:p>
        </p:txBody>
      </p:sp>
      <p:cxnSp>
        <p:nvCxnSpPr>
          <p:cNvPr id="66" name="Straight Connector 65"/>
          <p:cNvCxnSpPr>
            <a:endCxn id="60" idx="1"/>
          </p:cNvCxnSpPr>
          <p:nvPr/>
        </p:nvCxnSpPr>
        <p:spPr>
          <a:xfrm>
            <a:off x="6372200" y="4221088"/>
            <a:ext cx="7200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olded Corner 44"/>
          <p:cNvSpPr/>
          <p:nvPr/>
        </p:nvSpPr>
        <p:spPr>
          <a:xfrm>
            <a:off x="2915816" y="1963962"/>
            <a:ext cx="2736304" cy="1129879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s.</a:t>
            </a:r>
            <a:r>
              <a:rPr lang="en-US" sz="2800" b="1" dirty="0" err="1" smtClean="0">
                <a:solidFill>
                  <a:srgbClr val="C00000"/>
                </a:solidFill>
              </a:rPr>
              <a:t>load</a:t>
            </a:r>
            <a:r>
              <a:rPr lang="en-US" sz="2800" b="1" dirty="0" smtClean="0">
                <a:solidFill>
                  <a:srgbClr val="C00000"/>
                </a:solidFill>
              </a:rPr>
              <a:t>()</a:t>
            </a: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;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3528" y="19888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At run-time…</a:t>
            </a:r>
            <a:endParaRPr lang="en-SG" dirty="0">
              <a:solidFill>
                <a:srgbClr val="FFFF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lded Corner 47"/>
          <p:cNvSpPr/>
          <p:nvPr/>
        </p:nvSpPr>
        <p:spPr>
          <a:xfrm>
            <a:off x="395536" y="5538162"/>
            <a:ext cx="4464496" cy="1061775"/>
          </a:xfrm>
          <a:prstGeom prst="foldedCorner">
            <a:avLst>
              <a:gd name="adj" fmla="val 1038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sz="2400" b="1" dirty="0" err="1" smtClean="0">
                <a:solidFill>
                  <a:srgbClr val="FFFF00"/>
                </a:solidFill>
              </a:rPr>
              <a:t>StorageStub</a:t>
            </a:r>
            <a:r>
              <a:rPr lang="en-US" sz="2400" b="1" dirty="0" smtClean="0">
                <a:solidFill>
                  <a:srgbClr val="FFFF00"/>
                </a:solidFill>
              </a:rPr>
              <a:t>()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/>
            </a:r>
            <a:br>
              <a:rPr lang="en-US" b="1" dirty="0" smtClean="0">
                <a:solidFill>
                  <a:prstClr val="white"/>
                </a:solidFill>
              </a:rPr>
            </a:b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Storage</a:t>
            </a:r>
            <a:r>
              <a:rPr lang="en-US" b="1" dirty="0" err="1" smtClean="0">
                <a:solidFill>
                  <a:schemeClr val="bg1"/>
                </a:solidFill>
              </a:rPr>
              <a:t>Stub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FF00"/>
                </a:solidFill>
              </a:rPr>
              <a:t>load()</a:t>
            </a:r>
            <a:endParaRPr lang="en-SG" b="1" dirty="0">
              <a:solidFill>
                <a:srgbClr val="FFFF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DBStorage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load()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FileStorage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load()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41" name="Striped Right Arrow 40"/>
          <p:cNvSpPr/>
          <p:nvPr/>
        </p:nvSpPr>
        <p:spPr>
          <a:xfrm flipH="1">
            <a:off x="7884368" y="6021288"/>
            <a:ext cx="576064" cy="432048"/>
          </a:xfrm>
          <a:prstGeom prst="strip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3528" y="19888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At run-time…</a:t>
            </a:r>
            <a:endParaRPr lang="en-SG" dirty="0">
              <a:solidFill>
                <a:srgbClr val="FFFF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rgbClr val="FFFF00"/>
                </a:solidFill>
              </a:rPr>
              <a:t>load()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Storage</a:t>
            </a:r>
            <a:r>
              <a:rPr lang="en-US" b="1" dirty="0" err="1" smtClean="0">
                <a:solidFill>
                  <a:schemeClr val="bg1"/>
                </a:solidFill>
              </a:rPr>
              <a:t>Stub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FF00"/>
                </a:solidFill>
              </a:rPr>
              <a:t>load()</a:t>
            </a:r>
            <a:endParaRPr lang="en-SG" b="1" dirty="0">
              <a:solidFill>
                <a:srgbClr val="FFFF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DBStorage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FF00"/>
                </a:solidFill>
              </a:rPr>
              <a:t>load()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FileStorage</a:t>
            </a:r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FF00"/>
                </a:solidFill>
              </a:rPr>
              <a:t>load()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41" name="Striped Right Arrow 40"/>
          <p:cNvSpPr/>
          <p:nvPr/>
        </p:nvSpPr>
        <p:spPr>
          <a:xfrm flipH="1">
            <a:off x="7884368" y="5949280"/>
            <a:ext cx="792088" cy="504056"/>
          </a:xfrm>
          <a:prstGeom prst="stripedRightArrow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Striped Right Arrow 53"/>
          <p:cNvSpPr/>
          <p:nvPr/>
        </p:nvSpPr>
        <p:spPr>
          <a:xfrm flipH="1">
            <a:off x="7884368" y="4509120"/>
            <a:ext cx="792088" cy="504056"/>
          </a:xfrm>
          <a:prstGeom prst="stripedRightArrow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Striped Right Arrow 54"/>
          <p:cNvSpPr/>
          <p:nvPr/>
        </p:nvSpPr>
        <p:spPr>
          <a:xfrm flipH="1">
            <a:off x="7884368" y="3429000"/>
            <a:ext cx="792088" cy="504056"/>
          </a:xfrm>
          <a:prstGeom prst="stripedRightArrow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8" name="Striped Right Arrow 57"/>
          <p:cNvSpPr/>
          <p:nvPr/>
        </p:nvSpPr>
        <p:spPr>
          <a:xfrm flipH="1">
            <a:off x="5292080" y="4221088"/>
            <a:ext cx="792088" cy="504056"/>
          </a:xfrm>
          <a:prstGeom prst="stripedRightArrow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2" name="Rectangle 61"/>
          <p:cNvSpPr/>
          <p:nvPr/>
        </p:nvSpPr>
        <p:spPr>
          <a:xfrm>
            <a:off x="2555776" y="5805264"/>
            <a:ext cx="1080120" cy="432048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 smtClean="0">
                <a:solidFill>
                  <a:prstClr val="white"/>
                </a:solidFill>
              </a:rPr>
              <a:t>:Logic</a:t>
            </a:r>
            <a:endParaRPr lang="en-SG" sz="2000" b="1" u="sng" dirty="0">
              <a:solidFill>
                <a:prstClr val="white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355976" y="5805264"/>
            <a:ext cx="1691680" cy="432048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 smtClean="0">
                <a:solidFill>
                  <a:prstClr val="white"/>
                </a:solidFill>
              </a:rPr>
              <a:t>s:</a:t>
            </a:r>
            <a:r>
              <a:rPr lang="en-US" sz="2000" b="1" u="sng" dirty="0" smtClean="0">
                <a:solidFill>
                  <a:srgbClr val="FFFF00"/>
                </a:solidFill>
              </a:rPr>
              <a:t>??????????</a:t>
            </a:r>
            <a:endParaRPr lang="en-SG" sz="2000" b="1" u="sng" dirty="0">
              <a:solidFill>
                <a:srgbClr val="FFFF00"/>
              </a:solidFill>
            </a:endParaRPr>
          </a:p>
        </p:txBody>
      </p:sp>
      <p:cxnSp>
        <p:nvCxnSpPr>
          <p:cNvPr id="64" name="Straight Connector 63"/>
          <p:cNvCxnSpPr>
            <a:endCxn id="63" idx="1"/>
          </p:cNvCxnSpPr>
          <p:nvPr/>
        </p:nvCxnSpPr>
        <p:spPr>
          <a:xfrm>
            <a:off x="3635896" y="6021288"/>
            <a:ext cx="72008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12"/>
          <p:cNvGrpSpPr/>
          <p:nvPr/>
        </p:nvGrpSpPr>
        <p:grpSpPr>
          <a:xfrm>
            <a:off x="1619672" y="1988840"/>
            <a:ext cx="4248472" cy="720080"/>
            <a:chOff x="930161" y="5509313"/>
            <a:chExt cx="7398727" cy="1144404"/>
          </a:xfrm>
        </p:grpSpPr>
        <p:sp>
          <p:nvSpPr>
            <p:cNvPr id="66" name="TextBox 65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67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Dynamic binding</a:t>
              </a:r>
              <a:endParaRPr lang="en-SG" sz="28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54" grpId="0" animBg="1"/>
      <p:bldP spid="54" grpId="1" animBg="1"/>
      <p:bldP spid="55" grpId="0" animBg="1"/>
      <p:bldP spid="55" grpId="1" animBg="1"/>
      <p:bldP spid="58" grpId="0" animBg="1"/>
      <p:bldP spid="58" grpId="1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4644008" y="4653136"/>
            <a:ext cx="216024" cy="7920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lded Corner 47"/>
          <p:cNvSpPr/>
          <p:nvPr/>
        </p:nvSpPr>
        <p:spPr>
          <a:xfrm>
            <a:off x="4211960" y="5319643"/>
            <a:ext cx="1584176" cy="959619"/>
          </a:xfrm>
          <a:prstGeom prst="foldedCorner">
            <a:avLst>
              <a:gd name="adj" fmla="val 10387"/>
            </a:avLst>
          </a:prstGeom>
          <a:solidFill>
            <a:srgbClr val="92D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void load (){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//do nothing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olded Corner 55"/>
          <p:cNvSpPr/>
          <p:nvPr/>
        </p:nvSpPr>
        <p:spPr>
          <a:xfrm>
            <a:off x="2915816" y="1963962"/>
            <a:ext cx="1584176" cy="1129879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s.</a:t>
            </a:r>
            <a:r>
              <a:rPr lang="en-US" sz="2800" b="1" dirty="0" err="1" smtClean="0">
                <a:solidFill>
                  <a:srgbClr val="C00000"/>
                </a:solidFill>
              </a:rPr>
              <a:t>load</a:t>
            </a:r>
            <a:r>
              <a:rPr lang="en-US" sz="2800" b="1" dirty="0" smtClean="0">
                <a:solidFill>
                  <a:srgbClr val="C00000"/>
                </a:solidFill>
              </a:rPr>
              <a:t>()</a:t>
            </a: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;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7" name="Rounded Rectangular Callout 56"/>
          <p:cNvSpPr/>
          <p:nvPr/>
        </p:nvSpPr>
        <p:spPr>
          <a:xfrm>
            <a:off x="323528" y="5791200"/>
            <a:ext cx="1368152" cy="590128"/>
          </a:xfrm>
          <a:prstGeom prst="wedgeRoundRectCallout">
            <a:avLst>
              <a:gd name="adj1" fmla="val 75690"/>
              <a:gd name="adj2" fmla="val -11190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Can remove?</a:t>
            </a:r>
            <a:endParaRPr lang="en-SG" b="1" dirty="0">
              <a:solidFill>
                <a:srgbClr val="0070C0"/>
              </a:solidFill>
            </a:endParaRPr>
          </a:p>
        </p:txBody>
      </p:sp>
      <p:sp>
        <p:nvSpPr>
          <p:cNvPr id="59" name="Rounded Rectangular Callout 58"/>
          <p:cNvSpPr/>
          <p:nvPr/>
        </p:nvSpPr>
        <p:spPr>
          <a:xfrm>
            <a:off x="395536" y="2060848"/>
            <a:ext cx="1368152" cy="590128"/>
          </a:xfrm>
          <a:prstGeom prst="wedgeRoundRectCallout">
            <a:avLst>
              <a:gd name="adj1" fmla="val 75690"/>
              <a:gd name="adj2" fmla="val -11190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Cannot!</a:t>
            </a:r>
            <a:endParaRPr lang="en-SG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7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7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9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4499992" y="4653136"/>
            <a:ext cx="360040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lded Corner 47"/>
          <p:cNvSpPr/>
          <p:nvPr/>
        </p:nvSpPr>
        <p:spPr>
          <a:xfrm>
            <a:off x="1979712" y="5589240"/>
            <a:ext cx="3816424" cy="959619"/>
          </a:xfrm>
          <a:prstGeom prst="foldedCorner">
            <a:avLst>
              <a:gd name="adj" fmla="val 10387"/>
            </a:avLst>
          </a:prstGeom>
          <a:solidFill>
            <a:srgbClr val="92D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All Storage objects should support a load method, but implementation is  up to the child classes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4499992" y="4653136"/>
            <a:ext cx="360040" cy="100811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olded Corner 35"/>
          <p:cNvSpPr/>
          <p:nvPr/>
        </p:nvSpPr>
        <p:spPr>
          <a:xfrm>
            <a:off x="2843808" y="5589240"/>
            <a:ext cx="2952328" cy="448841"/>
          </a:xfrm>
          <a:prstGeom prst="foldedCorner">
            <a:avLst>
              <a:gd name="adj" fmla="val 10387"/>
            </a:avLst>
          </a:prstGeom>
          <a:solidFill>
            <a:srgbClr val="92D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abstract</a:t>
            </a:r>
            <a:r>
              <a:rPr lang="en-US" sz="2400" dirty="0" smtClean="0">
                <a:solidFill>
                  <a:schemeClr val="tx1"/>
                </a:solidFill>
              </a:rPr>
              <a:t> void load () </a:t>
            </a:r>
            <a:r>
              <a:rPr lang="en-US" sz="2400" dirty="0" smtClean="0">
                <a:solidFill>
                  <a:srgbClr val="C00000"/>
                </a:solidFill>
              </a:rPr>
              <a:t>;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7" name="Folded Corner 36"/>
          <p:cNvSpPr/>
          <p:nvPr/>
        </p:nvSpPr>
        <p:spPr>
          <a:xfrm>
            <a:off x="2843808" y="6165304"/>
            <a:ext cx="2952328" cy="448841"/>
          </a:xfrm>
          <a:prstGeom prst="foldedCorner">
            <a:avLst>
              <a:gd name="adj" fmla="val 10387"/>
            </a:avLst>
          </a:prstGeom>
          <a:solidFill>
            <a:srgbClr val="92D05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virtual</a:t>
            </a:r>
            <a:r>
              <a:rPr lang="en-US" sz="2400" dirty="0" smtClean="0">
                <a:solidFill>
                  <a:schemeClr val="tx1"/>
                </a:solidFill>
              </a:rPr>
              <a:t> void load () </a:t>
            </a:r>
            <a:r>
              <a:rPr lang="en-US" sz="2400" dirty="0" smtClean="0">
                <a:solidFill>
                  <a:srgbClr val="C00000"/>
                </a:solidFill>
              </a:rPr>
              <a:t>= 0</a:t>
            </a:r>
            <a:endParaRPr lang="en-US" sz="24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7931" y="527557"/>
            <a:ext cx="5722706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>Still doing detailed design, while getting more out of OO</a:t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endParaRPr lang="en-SG" sz="32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95462" y="3843580"/>
            <a:ext cx="3443592" cy="1565329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3" name="Group 30"/>
          <p:cNvGrpSpPr/>
          <p:nvPr/>
        </p:nvGrpSpPr>
        <p:grpSpPr>
          <a:xfrm>
            <a:off x="3931920" y="2178996"/>
            <a:ext cx="4589509" cy="4241259"/>
            <a:chOff x="3931920" y="2178996"/>
            <a:chExt cx="4589509" cy="4241259"/>
          </a:xfrm>
        </p:grpSpPr>
        <p:sp>
          <p:nvSpPr>
            <p:cNvPr id="6" name="Rounded Rectangle 5"/>
            <p:cNvSpPr/>
            <p:nvPr/>
          </p:nvSpPr>
          <p:spPr>
            <a:xfrm>
              <a:off x="3931920" y="2178996"/>
              <a:ext cx="4589509" cy="4241259"/>
            </a:xfrm>
            <a:prstGeom prst="roundRect">
              <a:avLst>
                <a:gd name="adj" fmla="val 6990"/>
              </a:avLst>
            </a:prstGeom>
            <a:noFill/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SG">
                <a:solidFill>
                  <a:prstClr val="white"/>
                </a:solidFill>
              </a:endParaRPr>
            </a:p>
          </p:txBody>
        </p:sp>
        <p:grpSp>
          <p:nvGrpSpPr>
            <p:cNvPr id="7" name="Group 12"/>
            <p:cNvGrpSpPr/>
            <p:nvPr/>
          </p:nvGrpSpPr>
          <p:grpSpPr>
            <a:xfrm>
              <a:off x="4085292" y="2352012"/>
              <a:ext cx="3412788" cy="855589"/>
              <a:chOff x="930161" y="5525308"/>
              <a:chExt cx="7434995" cy="1175265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Abstraction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0" name="Group 12"/>
            <p:cNvGrpSpPr/>
            <p:nvPr/>
          </p:nvGrpSpPr>
          <p:grpSpPr>
            <a:xfrm>
              <a:off x="4385877" y="3286840"/>
              <a:ext cx="3988340" cy="855589"/>
              <a:chOff x="930161" y="5525308"/>
              <a:chExt cx="7434995" cy="1175265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13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Encapsulation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1" name="Group 12"/>
            <p:cNvGrpSpPr/>
            <p:nvPr/>
          </p:nvGrpSpPr>
          <p:grpSpPr>
            <a:xfrm>
              <a:off x="4385877" y="4324132"/>
              <a:ext cx="3988340" cy="855589"/>
              <a:chOff x="930161" y="5525308"/>
              <a:chExt cx="7434995" cy="1175265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……………………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4" name="Group 12"/>
            <p:cNvGrpSpPr/>
            <p:nvPr/>
          </p:nvGrpSpPr>
          <p:grpSpPr>
            <a:xfrm>
              <a:off x="4385877" y="5369857"/>
              <a:ext cx="3988340" cy="855589"/>
              <a:chOff x="930161" y="5525308"/>
              <a:chExt cx="7434995" cy="1175265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…………………….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</p:grpSp>
      <p:grpSp>
        <p:nvGrpSpPr>
          <p:cNvPr id="17" name="Group 33"/>
          <p:cNvGrpSpPr/>
          <p:nvPr/>
        </p:nvGrpSpPr>
        <p:grpSpPr>
          <a:xfrm>
            <a:off x="557939" y="4215537"/>
            <a:ext cx="2727702" cy="883404"/>
            <a:chOff x="573437" y="4742479"/>
            <a:chExt cx="2727702" cy="883404"/>
          </a:xfrm>
        </p:grpSpPr>
        <p:grpSp>
          <p:nvGrpSpPr>
            <p:cNvPr id="20" name="Group 25"/>
            <p:cNvGrpSpPr/>
            <p:nvPr/>
          </p:nvGrpSpPr>
          <p:grpSpPr>
            <a:xfrm>
              <a:off x="573437" y="4742480"/>
              <a:ext cx="960895" cy="883403"/>
              <a:chOff x="573437" y="4633994"/>
              <a:chExt cx="960895" cy="883403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573437" y="4633994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73437" y="4866468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73437" y="5191932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" name="Group 26"/>
            <p:cNvGrpSpPr/>
            <p:nvPr/>
          </p:nvGrpSpPr>
          <p:grpSpPr>
            <a:xfrm>
              <a:off x="2340244" y="4742479"/>
              <a:ext cx="960895" cy="883403"/>
              <a:chOff x="573437" y="4633994"/>
              <a:chExt cx="960895" cy="883403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573437" y="4633994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573437" y="4866468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573437" y="5191932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 flipV="1">
              <a:off x="1534332" y="5145435"/>
              <a:ext cx="805912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 </a:t>
            </a:r>
            <a:r>
              <a:rPr lang="en-US" sz="2000" b="1" dirty="0" smtClean="0">
                <a:solidFill>
                  <a:srgbClr val="FFFF00"/>
                </a:solidFill>
              </a:rPr>
              <a:t>{abstract}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7" name="Rounded Rectangular Callout 36"/>
          <p:cNvSpPr/>
          <p:nvPr/>
        </p:nvSpPr>
        <p:spPr>
          <a:xfrm>
            <a:off x="1331640" y="1988840"/>
            <a:ext cx="2664296" cy="590128"/>
          </a:xfrm>
          <a:prstGeom prst="wedgeRoundRectCallout">
            <a:avLst>
              <a:gd name="adj1" fmla="val 72497"/>
              <a:gd name="adj2" fmla="val 4286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Incomplete!</a:t>
            </a:r>
          </a:p>
          <a:p>
            <a:pPr algn="ctr"/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Cannot create objects!</a:t>
            </a:r>
            <a:endParaRPr lang="en-SG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80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inkTgt spid="_x0000_s380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rgbClr val="FFFF00"/>
                </a:solidFill>
              </a:rPr>
              <a:t>{abstract}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 </a:t>
            </a:r>
            <a:r>
              <a:rPr lang="en-US" sz="2000" b="1" dirty="0" smtClean="0">
                <a:solidFill>
                  <a:srgbClr val="FFFF00"/>
                </a:solidFill>
              </a:rPr>
              <a:t>{abstract}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44" name="Group 12"/>
          <p:cNvGrpSpPr/>
          <p:nvPr/>
        </p:nvGrpSpPr>
        <p:grpSpPr>
          <a:xfrm>
            <a:off x="0" y="1988840"/>
            <a:ext cx="6156176" cy="720080"/>
            <a:chOff x="930161" y="5509313"/>
            <a:chExt cx="7398727" cy="1144404"/>
          </a:xfrm>
        </p:grpSpPr>
        <p:sp>
          <p:nvSpPr>
            <p:cNvPr id="46" name="TextBox 45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48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3200" b="1" dirty="0" smtClean="0">
                  <a:ln w="12700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Abstract method/class</a:t>
              </a:r>
              <a:endParaRPr lang="en-SG" sz="3200" b="1" dirty="0">
                <a:ln w="12700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</p:cNvCxnSpPr>
          <p:nvPr/>
        </p:nvCxnSpPr>
        <p:spPr>
          <a:xfrm>
            <a:off x="6696236" y="3843046"/>
            <a:ext cx="468052" cy="3554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{abstract}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 {abstract}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init()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store()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00506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36510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50912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4320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  <a:endCxn id="79" idx="1"/>
          </p:cNvCxnSpPr>
          <p:nvPr/>
        </p:nvCxnSpPr>
        <p:spPr>
          <a:xfrm>
            <a:off x="6696236" y="3843046"/>
            <a:ext cx="468052" cy="571514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rgbClr val="FFFF00"/>
                </a:solidFill>
              </a:rPr>
              <a:t>{abstract}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 </a:t>
            </a:r>
            <a:r>
              <a:rPr lang="en-US" sz="2000" b="1" dirty="0" smtClean="0">
                <a:solidFill>
                  <a:srgbClr val="FFFF00"/>
                </a:solidFill>
              </a:rPr>
              <a:t>{abstract}</a:t>
            </a: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init() </a:t>
            </a:r>
            <a:r>
              <a:rPr lang="en-US" sz="2000" b="1" dirty="0" smtClean="0">
                <a:solidFill>
                  <a:srgbClr val="FFFF00"/>
                </a:solidFill>
              </a:rPr>
              <a:t>{abstract}</a:t>
            </a: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store()</a:t>
            </a:r>
            <a:r>
              <a:rPr lang="en-US" sz="2000" b="1" dirty="0" smtClean="0">
                <a:solidFill>
                  <a:srgbClr val="FFFF00"/>
                </a:solidFill>
              </a:rPr>
              <a:t>{abstract}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221088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581128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725144"/>
            <a:ext cx="1584176" cy="5760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82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 rot="457798">
            <a:off x="6182674" y="1888065"/>
            <a:ext cx="2621973" cy="35182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b="1" dirty="0" smtClean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Inheritance</a:t>
            </a:r>
            <a:endParaRPr lang="en-SG" sz="2000" b="1" dirty="0">
              <a:ln w="9525">
                <a:solidFill>
                  <a:srgbClr val="C00000"/>
                </a:solidFill>
              </a:ln>
              <a:solidFill>
                <a:srgbClr val="FFFF9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5452576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  <a:endCxn id="79" idx="1"/>
          </p:cNvCxnSpPr>
          <p:nvPr/>
        </p:nvCxnSpPr>
        <p:spPr>
          <a:xfrm>
            <a:off x="6696236" y="3843046"/>
            <a:ext cx="468052" cy="571514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rgbClr val="FFFF00"/>
                </a:solidFill>
              </a:rPr>
              <a:t>&lt;&lt;interface&gt;&gt;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init()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store()</a:t>
            </a:r>
            <a:endParaRPr lang="en-US" sz="2000" b="1" dirty="0" smtClean="0">
              <a:solidFill>
                <a:srgbClr val="FFFF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221088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581128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725144"/>
            <a:ext cx="1584176" cy="5760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384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  <a:endCxn id="79" idx="1"/>
          </p:cNvCxnSpPr>
          <p:nvPr/>
        </p:nvCxnSpPr>
        <p:spPr>
          <a:xfrm>
            <a:off x="6696236" y="3843046"/>
            <a:ext cx="468052" cy="571514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 smtClean="0">
                <a:solidFill>
                  <a:srgbClr val="FFFF00"/>
                </a:solidFill>
              </a:rPr>
              <a:t>&lt;&lt;interface&gt;&gt;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init()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store()</a:t>
            </a:r>
            <a:endParaRPr lang="en-US" sz="2000" b="1" dirty="0" smtClean="0">
              <a:solidFill>
                <a:srgbClr val="FFFF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221088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581128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725144"/>
            <a:ext cx="1584176" cy="5760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4" name="Flowchart: Connector 33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6" name="Group 12"/>
          <p:cNvGrpSpPr/>
          <p:nvPr/>
        </p:nvGrpSpPr>
        <p:grpSpPr>
          <a:xfrm>
            <a:off x="0" y="1196752"/>
            <a:ext cx="2267744" cy="576064"/>
            <a:chOff x="930161" y="5509313"/>
            <a:chExt cx="7398727" cy="1144404"/>
          </a:xfrm>
        </p:grpSpPr>
        <p:sp>
          <p:nvSpPr>
            <p:cNvPr id="37" name="TextBox 36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4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4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400" b="1" dirty="0" smtClean="0">
                  <a:ln w="12700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Interfaces</a:t>
              </a:r>
              <a:endParaRPr lang="en-SG" sz="2400" b="1" dirty="0">
                <a:ln w="12700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39" name="Isosceles Triangle 38"/>
          <p:cNvSpPr/>
          <p:nvPr/>
        </p:nvSpPr>
        <p:spPr>
          <a:xfrm>
            <a:off x="2339752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2339752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619672" y="2780928"/>
            <a:ext cx="7272808" cy="2592288"/>
          </a:xfrm>
          <a:prstGeom prst="roundRect">
            <a:avLst>
              <a:gd name="adj" fmla="val 1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ectangle 41"/>
          <p:cNvSpPr/>
          <p:nvPr/>
        </p:nvSpPr>
        <p:spPr>
          <a:xfrm>
            <a:off x="251520" y="3657046"/>
            <a:ext cx="1256654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TestDriver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47" name="Straight Connector 46"/>
          <p:cNvCxnSpPr>
            <a:stCxn id="42" idx="3"/>
            <a:endCxn id="50" idx="1"/>
          </p:cNvCxnSpPr>
          <p:nvPr/>
        </p:nvCxnSpPr>
        <p:spPr>
          <a:xfrm>
            <a:off x="1508174" y="3850518"/>
            <a:ext cx="43516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943338" y="3657046"/>
            <a:ext cx="2088232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43338" y="4005064"/>
            <a:ext cx="2088232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43338" y="4149080"/>
            <a:ext cx="2088232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setStorage</a:t>
            </a:r>
            <a:r>
              <a:rPr lang="en-US" dirty="0" smtClean="0">
                <a:solidFill>
                  <a:prstClr val="white"/>
                </a:solidFill>
              </a:rPr>
              <a:t>(Storage)</a:t>
            </a:r>
            <a:endParaRPr lang="en-SG" dirty="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031570" y="3850518"/>
            <a:ext cx="396414" cy="1053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0" name="Elbow Connector 69"/>
          <p:cNvCxnSpPr>
            <a:stCxn id="69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9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69" idx="3"/>
            <a:endCxn id="79" idx="1"/>
          </p:cNvCxnSpPr>
          <p:nvPr/>
        </p:nvCxnSpPr>
        <p:spPr>
          <a:xfrm>
            <a:off x="6696236" y="3843046"/>
            <a:ext cx="468052" cy="571514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/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&lt;&lt;interface&gt;&gt;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init()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store()</a:t>
            </a:r>
            <a:endParaRPr lang="en-US" sz="2000" b="1" dirty="0" smtClean="0">
              <a:solidFill>
                <a:srgbClr val="FFFF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164288" y="6021288"/>
            <a:ext cx="158417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64288" y="4221088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164288" y="4581128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64288" y="4725144"/>
            <a:ext cx="1584176" cy="5760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164288" y="3429000"/>
            <a:ext cx="1584176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4" name="Flowchart: Connector 33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0" y="1204803"/>
            <a:ext cx="2251807" cy="568013"/>
          </a:xfrm>
          <a:prstGeom prst="roundRect">
            <a:avLst/>
          </a:prstGeom>
          <a:solidFill>
            <a:schemeClr val="bg1">
              <a:alpha val="63000"/>
            </a:schemeClr>
          </a:solidFill>
          <a:effectLst/>
        </p:spPr>
        <p:txBody>
          <a:bodyPr wrap="square" rtlCol="0" anchor="b" anchorCtr="0">
            <a:noAutofit/>
          </a:bodyPr>
          <a:lstStyle/>
          <a:p>
            <a:pPr algn="ctr"/>
            <a:endParaRPr lang="en-US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SG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35266" y="1196752"/>
            <a:ext cx="2232478" cy="49203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b="1" dirty="0" smtClean="0">
                <a:ln w="12700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Interfaces</a:t>
            </a:r>
            <a:endParaRPr lang="en-SG" sz="2400" b="1" dirty="0">
              <a:ln w="12700">
                <a:solidFill>
                  <a:schemeClr val="bg1">
                    <a:lumMod val="5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>
            <a:off x="951855" y="4043990"/>
            <a:ext cx="595809" cy="164851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lded Corner 47"/>
          <p:cNvSpPr/>
          <p:nvPr/>
        </p:nvSpPr>
        <p:spPr>
          <a:xfrm>
            <a:off x="395536" y="5589240"/>
            <a:ext cx="3816424" cy="959619"/>
          </a:xfrm>
          <a:prstGeom prst="foldedCorner">
            <a:avLst>
              <a:gd name="adj" fmla="val 1038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Logic </a:t>
            </a:r>
            <a:r>
              <a:rPr lang="en-US" dirty="0" err="1" smtClean="0">
                <a:solidFill>
                  <a:schemeClr val="tx1"/>
                </a:solidFill>
              </a:rPr>
              <a:t>logic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logic .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(new </a:t>
            </a:r>
            <a:r>
              <a:rPr lang="en-US" b="1" dirty="0" err="1" smtClean="0">
                <a:solidFill>
                  <a:schemeClr val="tx1"/>
                </a:solidFill>
              </a:rPr>
              <a:t>StorageStub</a:t>
            </a:r>
            <a:r>
              <a:rPr lang="en-US" b="1" dirty="0" smtClean="0">
                <a:solidFill>
                  <a:schemeClr val="tx1"/>
                </a:solidFill>
              </a:rPr>
              <a:t>() 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 flipH="1">
            <a:off x="3275856" y="3068960"/>
            <a:ext cx="360040" cy="57606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olded Corner 53"/>
          <p:cNvSpPr/>
          <p:nvPr/>
        </p:nvSpPr>
        <p:spPr>
          <a:xfrm>
            <a:off x="2915816" y="1895858"/>
            <a:ext cx="2736304" cy="1266086"/>
          </a:xfrm>
          <a:prstGeom prst="foldedCorner">
            <a:avLst>
              <a:gd name="adj" fmla="val 1038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0" rtlCol="0" anchor="ctr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void </a:t>
            </a:r>
            <a:r>
              <a:rPr lang="en-US" dirty="0" err="1" smtClean="0">
                <a:solidFill>
                  <a:schemeClr val="tx1"/>
                </a:solidFill>
              </a:rPr>
              <a:t>setStorage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Storage</a:t>
            </a:r>
            <a:r>
              <a:rPr lang="en-US" dirty="0" smtClean="0">
                <a:solidFill>
                  <a:schemeClr val="tx1"/>
                </a:solidFill>
              </a:rPr>
              <a:t> s){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err="1" smtClean="0">
                <a:solidFill>
                  <a:schemeClr val="tx1"/>
                </a:solidFill>
              </a:rPr>
              <a:t>this.s</a:t>
            </a:r>
            <a:r>
              <a:rPr lang="en-US" dirty="0" smtClean="0">
                <a:solidFill>
                  <a:schemeClr val="tx1"/>
                </a:solidFill>
              </a:rPr>
              <a:t> = s;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82880" y="1844824"/>
            <a:ext cx="9525000" cy="4830295"/>
          </a:xfrm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5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cxnSp>
        <p:nvCxnSpPr>
          <p:cNvPr id="8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Flowchart: Connector 13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Isosceles Triangle 48"/>
          <p:cNvSpPr/>
          <p:nvPr/>
        </p:nvSpPr>
        <p:spPr>
          <a:xfrm>
            <a:off x="2339752" y="1713824"/>
            <a:ext cx="304800" cy="137160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427984" y="3429000"/>
            <a:ext cx="1944216" cy="64652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/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&lt;&lt;interface&gt;&gt;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Storage</a:t>
            </a:r>
          </a:p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27984" y="4077072"/>
            <a:ext cx="194421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427984" y="4221088"/>
            <a:ext cx="1944216" cy="936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load()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init()</a:t>
            </a:r>
            <a:endParaRPr lang="en-US" sz="2000" b="1" dirty="0" smtClean="0">
              <a:solidFill>
                <a:srgbClr val="FFFF00"/>
              </a:solidFill>
            </a:endParaRPr>
          </a:p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store()</a:t>
            </a:r>
            <a:endParaRPr lang="en-US" sz="2000" b="1" dirty="0" smtClean="0">
              <a:solidFill>
                <a:srgbClr val="FFFF00"/>
              </a:solidFill>
            </a:endParaRPr>
          </a:p>
        </p:txBody>
      </p:sp>
      <p:sp>
        <p:nvSpPr>
          <p:cNvPr id="34" name="Flowchart: Connector 33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0" y="1204803"/>
            <a:ext cx="2251807" cy="568013"/>
          </a:xfrm>
          <a:prstGeom prst="roundRect">
            <a:avLst/>
          </a:prstGeom>
          <a:solidFill>
            <a:schemeClr val="bg1">
              <a:alpha val="63000"/>
            </a:schemeClr>
          </a:solidFill>
          <a:effectLst/>
        </p:spPr>
        <p:txBody>
          <a:bodyPr wrap="square" rtlCol="0" anchor="b" anchorCtr="0">
            <a:noAutofit/>
          </a:bodyPr>
          <a:lstStyle/>
          <a:p>
            <a:pPr algn="ctr"/>
            <a:endParaRPr lang="en-US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SG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35266" y="1196752"/>
            <a:ext cx="2232478" cy="49203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b="1" dirty="0" smtClean="0">
                <a:ln w="12700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Interfaces</a:t>
            </a:r>
            <a:endParaRPr lang="en-SG" sz="2400" b="1" dirty="0">
              <a:ln w="12700">
                <a:solidFill>
                  <a:schemeClr val="bg1">
                    <a:lumMod val="5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0" y="1988840"/>
            <a:ext cx="3995936" cy="25922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trike="sngStrike" dirty="0" smtClean="0">
              <a:solidFill>
                <a:schemeClr val="tx1"/>
              </a:solidFill>
              <a:latin typeface="Consolas" pitchFamily="49" charset="0"/>
            </a:endParaRPr>
          </a:p>
          <a:p>
            <a:r>
              <a:rPr lang="en-US" strike="sngStrike" dirty="0" smtClean="0">
                <a:solidFill>
                  <a:schemeClr val="tx1"/>
                </a:solidFill>
                <a:latin typeface="Consolas" pitchFamily="49" charset="0"/>
              </a:rPr>
              <a:t>class</a:t>
            </a:r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</a:t>
            </a:r>
            <a:r>
              <a:rPr lang="en-US" b="1" dirty="0" smtClean="0">
                <a:solidFill>
                  <a:srgbClr val="C00000"/>
                </a:solidFill>
                <a:latin typeface="Consolas" pitchFamily="49" charset="0"/>
              </a:rPr>
              <a:t>interface</a:t>
            </a:r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Storage {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 public void load ();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 public void init();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}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                 </a:t>
            </a:r>
            <a:r>
              <a:rPr lang="en-US" strike="sngStrike" dirty="0" smtClean="0">
                <a:solidFill>
                  <a:schemeClr val="tx1"/>
                </a:solidFill>
                <a:latin typeface="Consolas" pitchFamily="49" charset="0"/>
              </a:rPr>
              <a:t>extends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class </a:t>
            </a:r>
            <a:r>
              <a:rPr lang="en-US" dirty="0" err="1" smtClean="0">
                <a:solidFill>
                  <a:schemeClr val="tx1"/>
                </a:solidFill>
                <a:latin typeface="Consolas" pitchFamily="49" charset="0"/>
              </a:rPr>
              <a:t>StorageStub</a:t>
            </a:r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</a:t>
            </a:r>
            <a:r>
              <a:rPr lang="en-US" b="1" dirty="0" smtClean="0">
                <a:solidFill>
                  <a:srgbClr val="C00000"/>
                </a:solidFill>
                <a:latin typeface="Consolas" pitchFamily="49" charset="0"/>
              </a:rPr>
              <a:t>implements</a:t>
            </a:r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{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  …</a:t>
            </a:r>
          </a:p>
          <a:p>
            <a:r>
              <a:rPr lang="en-US" dirty="0" smtClean="0">
                <a:solidFill>
                  <a:schemeClr val="tx1"/>
                </a:solidFill>
                <a:latin typeface="Consolas" pitchFamily="49" charset="0"/>
              </a:rPr>
              <a:t>}</a:t>
            </a:r>
          </a:p>
          <a:p>
            <a:endParaRPr lang="en-SG" dirty="0">
              <a:solidFill>
                <a:schemeClr val="tx1"/>
              </a:solidFill>
              <a:latin typeface="Consolas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0" y="4581128"/>
            <a:ext cx="3995936" cy="18722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class Storage { </a:t>
            </a:r>
          </a:p>
          <a:p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public: </a:t>
            </a:r>
          </a:p>
          <a:p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  </a:t>
            </a:r>
            <a:r>
              <a:rPr lang="en-SG" b="1" dirty="0" smtClean="0">
                <a:solidFill>
                  <a:srgbClr val="C00000"/>
                </a:solidFill>
                <a:latin typeface="Consolas" pitchFamily="49" charset="0"/>
              </a:rPr>
              <a:t>virtual</a:t>
            </a:r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 void load() = 0;</a:t>
            </a:r>
          </a:p>
          <a:p>
            <a:r>
              <a:rPr lang="en-SG" b="1" dirty="0" smtClean="0">
                <a:solidFill>
                  <a:srgbClr val="C00000"/>
                </a:solidFill>
                <a:latin typeface="Consolas" pitchFamily="49" charset="0"/>
              </a:rPr>
              <a:t>  virtual</a:t>
            </a:r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 void init() = 0;</a:t>
            </a:r>
          </a:p>
          <a:p>
            <a:r>
              <a:rPr lang="en-SG" dirty="0" smtClean="0">
                <a:solidFill>
                  <a:schemeClr val="tx1"/>
                </a:solidFill>
                <a:latin typeface="Consolas" pitchFamily="49" charset="0"/>
              </a:rPr>
              <a:t>};</a:t>
            </a:r>
            <a:endParaRPr lang="en-SG" dirty="0">
              <a:solidFill>
                <a:schemeClr val="tx1"/>
              </a:solidFill>
              <a:latin typeface="Consolas" pitchFamily="49" charset="0"/>
            </a:endParaRPr>
          </a:p>
        </p:txBody>
      </p:sp>
      <p:sp>
        <p:nvSpPr>
          <p:cNvPr id="41" name="Isosceles Triangle 40"/>
          <p:cNvSpPr/>
          <p:nvPr/>
        </p:nvSpPr>
        <p:spPr>
          <a:xfrm rot="16200000">
            <a:off x="6336196" y="3681028"/>
            <a:ext cx="396044" cy="324036"/>
          </a:xfrm>
          <a:prstGeom prst="triangl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43" name="Elbow Connector 42"/>
          <p:cNvCxnSpPr>
            <a:stCxn id="41" idx="3"/>
          </p:cNvCxnSpPr>
          <p:nvPr/>
        </p:nvCxnSpPr>
        <p:spPr>
          <a:xfrm flipV="1">
            <a:off x="6696236" y="3118416"/>
            <a:ext cx="468052" cy="72463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41" idx="3"/>
          </p:cNvCxnSpPr>
          <p:nvPr/>
        </p:nvCxnSpPr>
        <p:spPr>
          <a:xfrm>
            <a:off x="6696236" y="3843046"/>
            <a:ext cx="468052" cy="186765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41" idx="3"/>
            <a:endCxn id="55" idx="1"/>
          </p:cNvCxnSpPr>
          <p:nvPr/>
        </p:nvCxnSpPr>
        <p:spPr>
          <a:xfrm>
            <a:off x="6696236" y="3843046"/>
            <a:ext cx="468052" cy="571514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164288" y="5517232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Storage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</a:rPr>
              <a:t>Stub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164288" y="5877272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164288" y="6021288"/>
            <a:ext cx="1584176" cy="50405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7164288" y="4221088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DBStorage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164288" y="4581128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164288" y="4725144"/>
            <a:ext cx="1584176" cy="5760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7164288" y="2924944"/>
            <a:ext cx="1584176" cy="38694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FileStorage</a:t>
            </a:r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164288" y="3284984"/>
            <a:ext cx="1584176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7164288" y="3429000"/>
            <a:ext cx="1584176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load(), init(), store()</a:t>
            </a:r>
            <a:endParaRPr lang="en-S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28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428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uiExpand="1" build="allAtOnce" animBg="1"/>
      <p:bldP spid="3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39552" y="2924944"/>
            <a:ext cx="78488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  <a:latin typeface="Consolas" pitchFamily="49" charset="0"/>
              </a:rPr>
              <a:t>Command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  </a:t>
            </a:r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cmd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 =  </a:t>
            </a:r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createCommand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(</a:t>
            </a:r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commandString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);</a:t>
            </a:r>
          </a:p>
          <a:p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cmd</a:t>
            </a:r>
            <a:r>
              <a:rPr lang="en-US" sz="2400" b="1" dirty="0" err="1" smtClean="0">
                <a:solidFill>
                  <a:srgbClr val="FFFF00"/>
                </a:solidFill>
                <a:latin typeface="Consolas" pitchFamily="49" charset="0"/>
              </a:rPr>
              <a:t>.exectute</a:t>
            </a:r>
            <a:r>
              <a:rPr lang="en-US" sz="2400" b="1" dirty="0" smtClean="0">
                <a:solidFill>
                  <a:srgbClr val="FFFF00"/>
                </a:solidFill>
                <a:latin typeface="Consolas" pitchFamily="49" charset="0"/>
              </a:rPr>
              <a:t>()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;</a:t>
            </a:r>
          </a:p>
          <a:p>
            <a:endParaRPr lang="en-US" sz="2400" b="1" dirty="0" smtClean="0">
              <a:solidFill>
                <a:schemeClr val="bg1">
                  <a:lumMod val="85000"/>
                </a:schemeClr>
              </a:solidFill>
              <a:latin typeface="Consolas" pitchFamily="49" charset="0"/>
            </a:endParaRPr>
          </a:p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…</a:t>
            </a:r>
          </a:p>
          <a:p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cmd.undo</a:t>
            </a: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Consolas" pitchFamily="49" charset="0"/>
              </a:rPr>
              <a:t>();</a:t>
            </a:r>
          </a:p>
          <a:p>
            <a:endParaRPr lang="en-SG" sz="2400" b="1" dirty="0">
              <a:solidFill>
                <a:schemeClr val="bg1">
                  <a:lumMod val="85000"/>
                </a:schemeClr>
              </a:solidFill>
              <a:latin typeface="Consolas" pitchFamily="49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lum bright="30000"/>
            <a:grayscl/>
          </a:blip>
          <a:srcRect/>
          <a:stretch>
            <a:fillRect/>
          </a:stretch>
        </p:blipFill>
        <p:spPr bwMode="auto">
          <a:xfrm rot="540000">
            <a:off x="6342569" y="-79946"/>
            <a:ext cx="2838477" cy="2606400"/>
          </a:xfrm>
          <a:prstGeom prst="roundRect">
            <a:avLst>
              <a:gd name="adj" fmla="val 9959"/>
            </a:avLst>
          </a:prstGeom>
          <a:noFill/>
          <a:ln w="38100">
            <a:noFill/>
            <a:prstDash val="sysDash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Curved Connector 7"/>
          <p:cNvCxnSpPr/>
          <p:nvPr/>
        </p:nvCxnSpPr>
        <p:spPr>
          <a:xfrm rot="10800000" flipV="1">
            <a:off x="6516217" y="1299098"/>
            <a:ext cx="5669" cy="689741"/>
          </a:xfrm>
          <a:prstGeom prst="curvedConnector4">
            <a:avLst>
              <a:gd name="adj1" fmla="val 12617697"/>
              <a:gd name="adj2" fmla="val 94614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rc 10"/>
          <p:cNvSpPr/>
          <p:nvPr/>
        </p:nvSpPr>
        <p:spPr>
          <a:xfrm flipH="1">
            <a:off x="2613036" y="923468"/>
            <a:ext cx="4104456" cy="1224136"/>
          </a:xfrm>
          <a:prstGeom prst="arc">
            <a:avLst>
              <a:gd name="adj1" fmla="val 11270400"/>
              <a:gd name="adj2" fmla="val 2127911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Flowchart: Connector 11"/>
          <p:cNvSpPr/>
          <p:nvPr/>
        </p:nvSpPr>
        <p:spPr>
          <a:xfrm>
            <a:off x="5364088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SG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Flowchart: Connector 12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lowchart: Connector 14"/>
          <p:cNvSpPr/>
          <p:nvPr/>
        </p:nvSpPr>
        <p:spPr>
          <a:xfrm>
            <a:off x="2267744" y="1268760"/>
            <a:ext cx="432048" cy="43204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SG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1204803"/>
            <a:ext cx="2251807" cy="568013"/>
          </a:xfrm>
          <a:prstGeom prst="roundRect">
            <a:avLst/>
          </a:prstGeom>
          <a:solidFill>
            <a:schemeClr val="bg1">
              <a:alpha val="63000"/>
            </a:schemeClr>
          </a:solidFill>
          <a:effectLst/>
        </p:spPr>
        <p:txBody>
          <a:bodyPr wrap="square" rtlCol="0" anchor="b" anchorCtr="0">
            <a:noAutofit/>
          </a:bodyPr>
          <a:lstStyle/>
          <a:p>
            <a:pPr algn="ctr"/>
            <a:endParaRPr lang="en-US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SG" sz="1400" b="1" dirty="0">
              <a:ln w="12700">
                <a:solidFill>
                  <a:schemeClr val="tx1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35266" y="1196752"/>
            <a:ext cx="2232478" cy="49203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b="1" dirty="0" smtClean="0">
                <a:ln w="12700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rPr>
              <a:t>Interfaces</a:t>
            </a:r>
            <a:endParaRPr lang="en-SG" sz="2400" b="1" dirty="0">
              <a:ln w="12700">
                <a:solidFill>
                  <a:schemeClr val="bg1">
                    <a:lumMod val="5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well Extra Bold" pitchFamily="18" charset="0"/>
            </a:endParaRPr>
          </a:p>
        </p:txBody>
      </p:sp>
    </p:spTree>
  </p:cSld>
  <p:clrMapOvr>
    <a:masterClrMapping/>
  </p:clrMapOvr>
  <p:transition>
    <p:split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7931" y="527557"/>
            <a:ext cx="5722706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SG" sz="3200" b="1" dirty="0">
                <a:solidFill>
                  <a:prstClr val="white">
                    <a:lumMod val="85000"/>
                  </a:prstClr>
                </a:solidFill>
              </a:rPr>
              <a:t>Still doing detailed design, while getting more out of OO</a:t>
            </a:r>
            <a:br>
              <a:rPr lang="en-SG" sz="3200" b="1" dirty="0">
                <a:solidFill>
                  <a:prstClr val="white">
                    <a:lumMod val="85000"/>
                  </a:prstClr>
                </a:solidFill>
              </a:rPr>
            </a:br>
            <a:endParaRPr lang="en-SG" sz="32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95462" y="3843580"/>
            <a:ext cx="3443592" cy="1565329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3" name="Group 30"/>
          <p:cNvGrpSpPr/>
          <p:nvPr/>
        </p:nvGrpSpPr>
        <p:grpSpPr>
          <a:xfrm>
            <a:off x="3931920" y="2178996"/>
            <a:ext cx="4589509" cy="4241259"/>
            <a:chOff x="3931920" y="2178996"/>
            <a:chExt cx="4589509" cy="4241259"/>
          </a:xfrm>
        </p:grpSpPr>
        <p:sp>
          <p:nvSpPr>
            <p:cNvPr id="6" name="Rounded Rectangle 5"/>
            <p:cNvSpPr/>
            <p:nvPr/>
          </p:nvSpPr>
          <p:spPr>
            <a:xfrm>
              <a:off x="3931920" y="2178996"/>
              <a:ext cx="4589509" cy="4241259"/>
            </a:xfrm>
            <a:prstGeom prst="roundRect">
              <a:avLst>
                <a:gd name="adj" fmla="val 6990"/>
              </a:avLst>
            </a:prstGeom>
            <a:noFill/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SG">
                <a:solidFill>
                  <a:prstClr val="white"/>
                </a:solidFill>
              </a:endParaRPr>
            </a:p>
          </p:txBody>
        </p:sp>
        <p:grpSp>
          <p:nvGrpSpPr>
            <p:cNvPr id="7" name="Group 12"/>
            <p:cNvGrpSpPr/>
            <p:nvPr/>
          </p:nvGrpSpPr>
          <p:grpSpPr>
            <a:xfrm>
              <a:off x="4085292" y="2352012"/>
              <a:ext cx="3412788" cy="855589"/>
              <a:chOff x="930161" y="5525308"/>
              <a:chExt cx="7434995" cy="1175265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Abstraction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0" name="Group 12"/>
            <p:cNvGrpSpPr/>
            <p:nvPr/>
          </p:nvGrpSpPr>
          <p:grpSpPr>
            <a:xfrm>
              <a:off x="4385877" y="3286840"/>
              <a:ext cx="3988340" cy="855589"/>
              <a:chOff x="930161" y="5525308"/>
              <a:chExt cx="7434995" cy="1175265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ln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  <p:sp>
            <p:nvSpPr>
              <p:cNvPr id="13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prstClr val="white">
                          <a:lumMod val="50000"/>
                        </a:prstClr>
                      </a:solidFill>
                    </a:ln>
                    <a:solidFill>
                      <a:prstClr val="white">
                        <a:lumMod val="95000"/>
                      </a:prst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Encapsulation</a:t>
                </a:r>
                <a:endParaRPr lang="en-SG" sz="3200" b="1" dirty="0">
                  <a:ln w="28575">
                    <a:solidFill>
                      <a:prstClr val="white">
                        <a:lumMod val="50000"/>
                      </a:prstClr>
                    </a:solidFill>
                  </a:ln>
                  <a:solidFill>
                    <a:prstClr val="white">
                      <a:lumMod val="95000"/>
                    </a:prst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1" name="Group 12"/>
            <p:cNvGrpSpPr/>
            <p:nvPr/>
          </p:nvGrpSpPr>
          <p:grpSpPr>
            <a:xfrm>
              <a:off x="4385877" y="4324132"/>
              <a:ext cx="3988340" cy="855589"/>
              <a:chOff x="930161" y="5525308"/>
              <a:chExt cx="7434995" cy="1175265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Polymorphism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  <p:grpSp>
          <p:nvGrpSpPr>
            <p:cNvPr id="14" name="Group 12"/>
            <p:cNvGrpSpPr/>
            <p:nvPr/>
          </p:nvGrpSpPr>
          <p:grpSpPr>
            <a:xfrm>
              <a:off x="4385877" y="5369857"/>
              <a:ext cx="3988340" cy="855589"/>
              <a:chOff x="930161" y="5525308"/>
              <a:chExt cx="7434995" cy="1175265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930161" y="5525308"/>
                <a:ext cx="7346732" cy="1128409"/>
              </a:xfrm>
              <a:prstGeom prst="roundRect">
                <a:avLst/>
              </a:prstGeom>
              <a:solidFill>
                <a:schemeClr val="bg1">
                  <a:lumMod val="85000"/>
                  <a:alpha val="63000"/>
                </a:schemeClr>
              </a:solidFill>
              <a:effectLst/>
            </p:spPr>
            <p:txBody>
              <a:bodyPr wrap="square" rtlCol="0" anchor="b" anchorCtr="0">
                <a:noAutofit/>
              </a:bodyPr>
              <a:lstStyle/>
              <a:p>
                <a:endParaRPr lang="en-US" sz="2400" b="1" dirty="0">
                  <a:solidFill>
                    <a:srgbClr val="C0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  <a:p>
                <a:endParaRPr lang="en-SG" sz="24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9" name="Content Placeholder 2"/>
              <p:cNvSpPr txBox="1">
                <a:spLocks/>
              </p:cNvSpPr>
              <p:nvPr/>
            </p:nvSpPr>
            <p:spPr>
              <a:xfrm>
                <a:off x="1081486" y="5723109"/>
                <a:ext cx="7283670" cy="977464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342900" indent="-342900">
                  <a:spcBef>
                    <a:spcPct val="20000"/>
                  </a:spcBef>
                  <a:buFont typeface="Arial" pitchFamily="34" charset="0"/>
                  <a:buNone/>
                  <a:defRPr/>
                </a:pPr>
                <a:r>
                  <a:rPr lang="en-US" sz="3200" b="1" dirty="0">
                    <a:ln w="28575">
                      <a:solidFill>
                        <a:srgbClr val="C00000"/>
                      </a:solidFill>
                    </a:ln>
                    <a:solidFill>
                      <a:srgbClr val="FFFF99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Rockwell Extra Bold" pitchFamily="18" charset="0"/>
                  </a:rPr>
                  <a:t>Inheritance</a:t>
                </a:r>
                <a:endParaRPr lang="en-SG" sz="32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endParaRPr>
              </a:p>
            </p:txBody>
          </p:sp>
        </p:grpSp>
      </p:grpSp>
      <p:grpSp>
        <p:nvGrpSpPr>
          <p:cNvPr id="17" name="Group 33"/>
          <p:cNvGrpSpPr/>
          <p:nvPr/>
        </p:nvGrpSpPr>
        <p:grpSpPr>
          <a:xfrm>
            <a:off x="557939" y="4215537"/>
            <a:ext cx="2727702" cy="883404"/>
            <a:chOff x="573437" y="4742479"/>
            <a:chExt cx="2727702" cy="883404"/>
          </a:xfrm>
        </p:grpSpPr>
        <p:grpSp>
          <p:nvGrpSpPr>
            <p:cNvPr id="20" name="Group 25"/>
            <p:cNvGrpSpPr/>
            <p:nvPr/>
          </p:nvGrpSpPr>
          <p:grpSpPr>
            <a:xfrm>
              <a:off x="573437" y="4742480"/>
              <a:ext cx="960895" cy="883403"/>
              <a:chOff x="573437" y="4633994"/>
              <a:chExt cx="960895" cy="883403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573437" y="4633994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73437" y="4866468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73437" y="5191932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" name="Group 26"/>
            <p:cNvGrpSpPr/>
            <p:nvPr/>
          </p:nvGrpSpPr>
          <p:grpSpPr>
            <a:xfrm>
              <a:off x="2340244" y="4742479"/>
              <a:ext cx="960895" cy="883403"/>
              <a:chOff x="573437" y="4633994"/>
              <a:chExt cx="960895" cy="883403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573437" y="4633994"/>
                <a:ext cx="960895" cy="23247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573437" y="4866468"/>
                <a:ext cx="960895" cy="3409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573437" y="5191932"/>
                <a:ext cx="960895" cy="32546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 flipV="1">
              <a:off x="1534332" y="5145435"/>
              <a:ext cx="805912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push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borrows </a:t>
            </a:r>
            <a:endParaRPr lang="en-SG" b="1" dirty="0">
              <a:solidFill>
                <a:srgbClr val="FFFF00"/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7" name="Group 14"/>
          <p:cNvGrpSpPr/>
          <p:nvPr/>
        </p:nvGrpSpPr>
        <p:grpSpPr>
          <a:xfrm>
            <a:off x="6876256" y="2564904"/>
            <a:ext cx="1256654" cy="1316583"/>
            <a:chOff x="6180466" y="1015137"/>
            <a:chExt cx="1256654" cy="1316583"/>
          </a:xfrm>
        </p:grpSpPr>
        <p:sp>
          <p:nvSpPr>
            <p:cNvPr id="51" name="Rectangle 50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57" name="Straight Connector 56"/>
          <p:cNvCxnSpPr>
            <a:stCxn id="62" idx="3"/>
            <a:endCxn id="52" idx="1"/>
          </p:cNvCxnSpPr>
          <p:nvPr/>
        </p:nvCxnSpPr>
        <p:spPr>
          <a:xfrm>
            <a:off x="4780110" y="3142347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15"/>
          <p:cNvGrpSpPr/>
          <p:nvPr/>
        </p:nvGrpSpPr>
        <p:grpSpPr>
          <a:xfrm>
            <a:off x="3523456" y="2564904"/>
            <a:ext cx="1256654" cy="1316583"/>
            <a:chOff x="6180466" y="1015137"/>
            <a:chExt cx="1256654" cy="1316583"/>
          </a:xfrm>
        </p:grpSpPr>
        <p:sp>
          <p:nvSpPr>
            <p:cNvPr id="61" name="Rectangle 60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5130630" y="2708007"/>
            <a:ext cx="152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prstClr val="white">
                    <a:lumMod val="85000"/>
                  </a:prstClr>
                </a:solidFill>
              </a:rPr>
              <a:t>borrowed by 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5" name="Pentagon 64"/>
          <p:cNvSpPr/>
          <p:nvPr/>
        </p:nvSpPr>
        <p:spPr>
          <a:xfrm rot="10800000">
            <a:off x="5004048" y="2780928"/>
            <a:ext cx="152400" cy="274320"/>
          </a:xfrm>
          <a:prstGeom prst="homePlate">
            <a:avLst>
              <a:gd name="adj" fmla="val 140426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23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23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inkTgt spid="_x0000_s27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46" grpId="0" animBg="1"/>
      <p:bldP spid="64" grpId="0"/>
      <p:bldP spid="6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4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ounded Rectangular Callout 15"/>
          <p:cNvSpPr/>
          <p:nvPr/>
        </p:nvSpPr>
        <p:spPr>
          <a:xfrm>
            <a:off x="6300192" y="1844824"/>
            <a:ext cx="2011680" cy="1066800"/>
          </a:xfrm>
          <a:prstGeom prst="wedgeRoundRectCallout">
            <a:avLst>
              <a:gd name="adj1" fmla="val -63950"/>
              <a:gd name="adj2" fmla="val 40639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Where to put </a:t>
            </a:r>
            <a:r>
              <a:rPr lang="en-US" b="1" dirty="0" smtClean="0">
                <a:solidFill>
                  <a:srgbClr val="C00000"/>
                </a:solidFill>
              </a:rPr>
              <a:t>return date</a:t>
            </a:r>
            <a:r>
              <a:rPr lang="en-US" b="1" dirty="0" smtClean="0">
                <a:solidFill>
                  <a:srgbClr val="0070C0"/>
                </a:solidFill>
              </a:rPr>
              <a:t>? </a:t>
            </a:r>
            <a:endParaRPr lang="en-SG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>
            <a:stCxn id="36" idx="0"/>
          </p:cNvCxnSpPr>
          <p:nvPr/>
        </p:nvCxnSpPr>
        <p:spPr>
          <a:xfrm flipV="1">
            <a:off x="5818193" y="2590800"/>
            <a:ext cx="3487" cy="634137"/>
          </a:xfrm>
          <a:prstGeom prst="line">
            <a:avLst/>
          </a:prstGeom>
          <a:ln w="38100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66" y="-1143000"/>
            <a:ext cx="8229600" cy="1143000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2623493" name="Picture 5"/>
          <p:cNvPicPr>
            <a:picLocks noChangeAspect="1" noChangeArrowheads="1"/>
          </p:cNvPicPr>
          <p:nvPr/>
        </p:nvPicPr>
        <p:blipFill>
          <a:blip r:embed="rId3" cstate="print">
            <a:grayscl/>
            <a:lum bright="30000"/>
          </a:blip>
          <a:srcRect/>
          <a:stretch>
            <a:fillRect/>
          </a:stretch>
        </p:blipFill>
        <p:spPr bwMode="auto">
          <a:xfrm rot="20669164">
            <a:off x="-136086" y="244841"/>
            <a:ext cx="2684731" cy="2740534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14"/>
          <p:cNvGrpSpPr/>
          <p:nvPr/>
        </p:nvGrpSpPr>
        <p:grpSpPr>
          <a:xfrm>
            <a:off x="68662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8" name="Rectangle 7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7" name="Straight Connector 6"/>
          <p:cNvCxnSpPr>
            <a:stCxn id="18" idx="3"/>
            <a:endCxn id="9" idx="1"/>
          </p:cNvCxnSpPr>
          <p:nvPr/>
        </p:nvCxnSpPr>
        <p:spPr>
          <a:xfrm>
            <a:off x="4770120" y="89154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5"/>
          <p:cNvGrpSpPr/>
          <p:nvPr/>
        </p:nvGrpSpPr>
        <p:grpSpPr>
          <a:xfrm>
            <a:off x="3513466" y="314097"/>
            <a:ext cx="1256654" cy="1316583"/>
            <a:chOff x="6180466" y="1015137"/>
            <a:chExt cx="1256654" cy="1316583"/>
          </a:xfrm>
          <a:solidFill>
            <a:schemeClr val="bg1">
              <a:lumMod val="65000"/>
            </a:schemeClr>
          </a:solidFill>
        </p:grpSpPr>
        <p:sp>
          <p:nvSpPr>
            <p:cNvPr id="17" name="Rectangle 16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120640" y="45720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3" name="Pentagon 22"/>
          <p:cNvSpPr/>
          <p:nvPr/>
        </p:nvSpPr>
        <p:spPr>
          <a:xfrm>
            <a:off x="6065520" y="51816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5" name="Group 23"/>
          <p:cNvGrpSpPr/>
          <p:nvPr/>
        </p:nvGrpSpPr>
        <p:grpSpPr>
          <a:xfrm>
            <a:off x="6881506" y="2036217"/>
            <a:ext cx="1256654" cy="1316583"/>
            <a:chOff x="6180466" y="1015137"/>
            <a:chExt cx="1256654" cy="1316583"/>
          </a:xfrm>
        </p:grpSpPr>
        <p:sp>
          <p:nvSpPr>
            <p:cNvPr id="25" name="Rectangle 24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Book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>
            <a:stCxn id="31" idx="3"/>
            <a:endCxn id="26" idx="1"/>
          </p:cNvCxnSpPr>
          <p:nvPr/>
        </p:nvCxnSpPr>
        <p:spPr>
          <a:xfrm>
            <a:off x="4785360" y="2613660"/>
            <a:ext cx="209614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28"/>
          <p:cNvGrpSpPr/>
          <p:nvPr/>
        </p:nvGrpSpPr>
        <p:grpSpPr>
          <a:xfrm>
            <a:off x="3528706" y="2036217"/>
            <a:ext cx="1256654" cy="1316583"/>
            <a:chOff x="6180466" y="1015137"/>
            <a:chExt cx="1256654" cy="1316583"/>
          </a:xfrm>
        </p:grpSpPr>
        <p:sp>
          <p:nvSpPr>
            <p:cNvPr id="30" name="Rectangle 29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white"/>
                  </a:solidFill>
                </a:rPr>
                <a:t>Student</a:t>
              </a:r>
              <a:endParaRPr lang="en-SG" b="1" dirty="0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white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135880" y="2179320"/>
            <a:ext cx="108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>
                    <a:lumMod val="85000"/>
                  </a:prstClr>
                </a:solidFill>
              </a:rPr>
              <a:t>borrows </a:t>
            </a:r>
            <a:endParaRPr lang="en-SG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4" name="Pentagon 33"/>
          <p:cNvSpPr/>
          <p:nvPr/>
        </p:nvSpPr>
        <p:spPr>
          <a:xfrm>
            <a:off x="6080760" y="2240280"/>
            <a:ext cx="152400" cy="274320"/>
          </a:xfrm>
          <a:prstGeom prst="homePlate">
            <a:avLst>
              <a:gd name="adj" fmla="val 1404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pSp>
        <p:nvGrpSpPr>
          <p:cNvPr id="11" name="Group 34"/>
          <p:cNvGrpSpPr/>
          <p:nvPr/>
        </p:nvGrpSpPr>
        <p:grpSpPr>
          <a:xfrm>
            <a:off x="5189866" y="3224937"/>
            <a:ext cx="1256654" cy="1316583"/>
            <a:chOff x="6180466" y="1015137"/>
            <a:chExt cx="1256654" cy="1316583"/>
          </a:xfrm>
        </p:grpSpPr>
        <p:sp>
          <p:nvSpPr>
            <p:cNvPr id="36" name="Rectangle 35"/>
            <p:cNvSpPr/>
            <p:nvPr/>
          </p:nvSpPr>
          <p:spPr>
            <a:xfrm>
              <a:off x="6180466" y="1015137"/>
              <a:ext cx="1256654" cy="386944"/>
            </a:xfrm>
            <a:prstGeom prst="rect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prstClr val="black"/>
                  </a:solidFill>
                </a:rPr>
                <a:t>Loan</a:t>
              </a:r>
              <a:endParaRPr lang="en-SG" b="1" dirty="0">
                <a:solidFill>
                  <a:prstClr val="black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80466" y="1402080"/>
              <a:ext cx="1256654" cy="381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prstClr val="black"/>
                  </a:solidFill>
                </a:rPr>
                <a:t>returnDate</a:t>
              </a:r>
              <a:endParaRPr lang="en-SG" b="1" dirty="0">
                <a:solidFill>
                  <a:prstClr val="black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180466" y="1767840"/>
              <a:ext cx="1256654" cy="5638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b="1">
                <a:solidFill>
                  <a:prstClr val="black"/>
                </a:solidFill>
              </a:endParaRPr>
            </a:p>
          </p:txBody>
        </p:sp>
      </p:grpSp>
      <p:sp>
        <p:nvSpPr>
          <p:cNvPr id="46" name="Flowchart: Connector 45"/>
          <p:cNvSpPr/>
          <p:nvPr/>
        </p:nvSpPr>
        <p:spPr>
          <a:xfrm>
            <a:off x="0" y="548680"/>
            <a:ext cx="395536" cy="395536"/>
          </a:xfrm>
          <a:prstGeom prst="flowChartConnector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7" name="Group 12"/>
          <p:cNvGrpSpPr/>
          <p:nvPr/>
        </p:nvGrpSpPr>
        <p:grpSpPr>
          <a:xfrm>
            <a:off x="323528" y="3429000"/>
            <a:ext cx="3024336" cy="1080120"/>
            <a:chOff x="930160" y="5509313"/>
            <a:chExt cx="7398728" cy="1144404"/>
          </a:xfrm>
        </p:grpSpPr>
        <p:sp>
          <p:nvSpPr>
            <p:cNvPr id="51" name="TextBox 50"/>
            <p:cNvSpPr txBox="1"/>
            <p:nvPr/>
          </p:nvSpPr>
          <p:spPr>
            <a:xfrm>
              <a:off x="930160" y="5525309"/>
              <a:ext cx="7346731" cy="1128408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SG" sz="1600" b="1" dirty="0">
                <a:ln w="12700">
                  <a:solidFill>
                    <a:schemeClr val="tx1"/>
                  </a:solidFill>
                </a:ln>
                <a:solidFill>
                  <a:srgbClr val="C00000"/>
                </a:solidFill>
              </a:endParaRPr>
            </a:p>
          </p:txBody>
        </p:sp>
        <p:sp>
          <p:nvSpPr>
            <p:cNvPr id="5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 algn="ctr">
                <a:spcBef>
                  <a:spcPct val="20000"/>
                </a:spcBef>
                <a:buFont typeface="Arial" pitchFamily="34" charset="0"/>
                <a:buNone/>
                <a:defRPr/>
              </a:pPr>
              <a:r>
                <a:rPr lang="en-US" sz="2800" b="1" dirty="0" smtClean="0">
                  <a:ln w="952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Association classes</a:t>
              </a:r>
              <a:endParaRPr lang="en-SG" sz="2800" b="1" dirty="0">
                <a:ln w="952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6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1470</Words>
  <Application>Microsoft Office PowerPoint</Application>
  <PresentationFormat>On-screen Show (4:3)</PresentationFormat>
  <Paragraphs>862</Paragraphs>
  <Slides>69</Slides>
  <Notes>56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Office Theme</vt:lpstr>
      <vt:lpstr>4_green-UP</vt:lpstr>
      <vt:lpstr>5_green-UP</vt:lpstr>
      <vt:lpstr>6_green-UP</vt:lpstr>
      <vt:lpstr>2_green-UP</vt:lpstr>
      <vt:lpstr>1_green-UP</vt:lpstr>
      <vt:lpstr>CS2103 Software Engineering</vt:lpstr>
      <vt:lpstr>Slide 2</vt:lpstr>
      <vt:lpstr>Slide 3</vt:lpstr>
      <vt:lpstr>Slide 4</vt:lpstr>
      <vt:lpstr>Lecture 7: Still doing detailed design, while getting more out of OO 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Example 1</vt:lpstr>
      <vt:lpstr>Example 1</vt:lpstr>
      <vt:lpstr>Example 1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</vt:vector>
  </TitlesOfParts>
  <Company>National University of Singapore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CS2103 Software Engineering</dc:title>
  <dc:creator>adminNUS</dc:creator>
  <cp:lastModifiedBy>Damith C. Rajapakse</cp:lastModifiedBy>
  <cp:revision>115</cp:revision>
  <dcterms:created xsi:type="dcterms:W3CDTF">2011-09-28T08:57:53Z</dcterms:created>
  <dcterms:modified xsi:type="dcterms:W3CDTF">2011-09-30T10:42:57Z</dcterms:modified>
</cp:coreProperties>
</file>

<file path=docProps/thumbnail.jpeg>
</file>